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96" r:id="rId2"/>
    <p:sldId id="300" r:id="rId3"/>
    <p:sldId id="306" r:id="rId4"/>
    <p:sldId id="301" r:id="rId5"/>
    <p:sldId id="303" r:id="rId6"/>
    <p:sldId id="267" r:id="rId7"/>
    <p:sldId id="304" r:id="rId8"/>
    <p:sldId id="272" r:id="rId9"/>
    <p:sldId id="305" r:id="rId10"/>
    <p:sldId id="256" r:id="rId11"/>
    <p:sldId id="273" r:id="rId12"/>
    <p:sldId id="290" r:id="rId13"/>
    <p:sldId id="293" r:id="rId14"/>
    <p:sldId id="307" r:id="rId15"/>
    <p:sldId id="291" r:id="rId16"/>
    <p:sldId id="292" r:id="rId17"/>
    <p:sldId id="294" r:id="rId18"/>
    <p:sldId id="295" r:id="rId19"/>
    <p:sldId id="274" r:id="rId20"/>
    <p:sldId id="28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17C669A-96C1-AE49-A995-419DBAA1A9C7}">
          <p14:sldIdLst>
            <p14:sldId id="296"/>
          </p14:sldIdLst>
        </p14:section>
        <p14:section name="Mutational landscape of canine lymphoma, osteosarcoma, and mammary tumors" id="{190F26BC-5743-854E-991A-52F2D37CE868}">
          <p14:sldIdLst>
            <p14:sldId id="300"/>
            <p14:sldId id="306"/>
            <p14:sldId id="301"/>
            <p14:sldId id="303"/>
            <p14:sldId id="267"/>
            <p14:sldId id="304"/>
            <p14:sldId id="272"/>
            <p14:sldId id="305"/>
            <p14:sldId id="256"/>
            <p14:sldId id="273"/>
          </p14:sldIdLst>
        </p14:section>
        <p14:section name="Monica" id="{C102AA42-A8DB-7040-A271-69F18048AF31}">
          <p14:sldIdLst>
            <p14:sldId id="290"/>
            <p14:sldId id="293"/>
            <p14:sldId id="307"/>
            <p14:sldId id="291"/>
            <p14:sldId id="292"/>
            <p14:sldId id="294"/>
            <p14:sldId id="295"/>
          </p14:sldIdLst>
        </p14:section>
        <p14:section name="cfDNA in MMT" id="{1786F1DD-66B4-144D-957F-43B055039A8E}">
          <p14:sldIdLst>
            <p14:sldId id="274"/>
            <p14:sldId id="288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0858"/>
  </p:normalViewPr>
  <p:slideViewPr>
    <p:cSldViewPr snapToGrid="0">
      <p:cViewPr varScale="1">
        <p:scale>
          <a:sx n="98" d="100"/>
          <a:sy n="98" d="100"/>
        </p:scale>
        <p:origin x="1280" y="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So the overall </a:t>
            </a:r>
            <a:r>
              <a:rPr lang="da-DK" err="1"/>
              <a:t>topic</a:t>
            </a:r>
            <a:r>
              <a:rPr lang="da-DK"/>
              <a:t> is cancer </a:t>
            </a:r>
            <a:r>
              <a:rPr lang="da-DK" err="1"/>
              <a:t>genomics</a:t>
            </a:r>
            <a:r>
              <a:rPr lang="da-DK"/>
              <a:t> and </a:t>
            </a:r>
            <a:r>
              <a:rPr lang="da-DK" err="1"/>
              <a:t>I’ll</a:t>
            </a:r>
            <a:r>
              <a:rPr lang="da-DK"/>
              <a:t> just briefly </a:t>
            </a:r>
            <a:r>
              <a:rPr lang="da-DK" err="1"/>
              <a:t>summarise</a:t>
            </a:r>
            <a:r>
              <a:rPr lang="da-DK"/>
              <a:t> the basics </a:t>
            </a:r>
            <a:r>
              <a:rPr lang="da-DK" err="1"/>
              <a:t>before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move</a:t>
            </a:r>
            <a:r>
              <a:rPr lang="da-DK"/>
              <a:t> on to the </a:t>
            </a:r>
            <a:r>
              <a:rPr lang="da-DK" err="1"/>
              <a:t>projects</a:t>
            </a:r>
            <a:r>
              <a:rPr lang="da-DK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1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/>
              <a:t>So </a:t>
            </a:r>
            <a:r>
              <a:rPr lang="da-DK" err="1"/>
              <a:t>my</a:t>
            </a:r>
            <a:r>
              <a:rPr lang="da-DK"/>
              <a:t> </a:t>
            </a:r>
            <a:r>
              <a:rPr lang="da-DK" err="1"/>
              <a:t>PhD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is a part of a </a:t>
            </a:r>
            <a:r>
              <a:rPr lang="da-DK" err="1"/>
              <a:t>much</a:t>
            </a:r>
            <a:r>
              <a:rPr lang="da-DK"/>
              <a:t> </a:t>
            </a:r>
            <a:r>
              <a:rPr lang="da-DK" err="1"/>
              <a:t>larger</a:t>
            </a:r>
            <a:r>
              <a:rPr lang="da-DK"/>
              <a:t> - and </a:t>
            </a:r>
            <a:r>
              <a:rPr lang="da-DK" err="1"/>
              <a:t>ongoing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partially</a:t>
            </a:r>
            <a:r>
              <a:rPr lang="da-DK"/>
              <a:t> </a:t>
            </a:r>
            <a:r>
              <a:rPr lang="da-DK" err="1"/>
              <a:t>funded</a:t>
            </a:r>
            <a:r>
              <a:rPr lang="da-DK"/>
              <a:t> by the NIH –  the dog </a:t>
            </a:r>
            <a:r>
              <a:rPr lang="da-DK" err="1"/>
              <a:t>oncology</a:t>
            </a:r>
            <a:r>
              <a:rPr lang="da-DK"/>
              <a:t> and </a:t>
            </a:r>
            <a:r>
              <a:rPr lang="da-DK" err="1"/>
              <a:t>genome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. This is a multinational (Scandinavia, and US) </a:t>
            </a:r>
            <a:r>
              <a:rPr lang="da-DK" err="1"/>
              <a:t>project</a:t>
            </a:r>
            <a:r>
              <a:rPr lang="da-DK"/>
              <a:t> and the overall </a:t>
            </a:r>
            <a:r>
              <a:rPr lang="da-DK" err="1"/>
              <a:t>goal</a:t>
            </a:r>
            <a:r>
              <a:rPr lang="da-DK"/>
              <a:t> for the </a:t>
            </a:r>
            <a:r>
              <a:rPr lang="da-DK" err="1"/>
              <a:t>project</a:t>
            </a:r>
            <a:r>
              <a:rPr lang="da-DK"/>
              <a:t> is to </a:t>
            </a:r>
            <a:r>
              <a:rPr lang="da-DK" err="1"/>
              <a:t>improve</a:t>
            </a:r>
            <a:r>
              <a:rPr lang="da-DK"/>
              <a:t> the </a:t>
            </a:r>
            <a:r>
              <a:rPr lang="da-DK" err="1"/>
              <a:t>knowledge</a:t>
            </a:r>
            <a:r>
              <a:rPr lang="da-DK"/>
              <a:t> </a:t>
            </a:r>
            <a:r>
              <a:rPr lang="da-DK" err="1"/>
              <a:t>about</a:t>
            </a:r>
            <a:r>
              <a:rPr lang="da-DK"/>
              <a:t> the </a:t>
            </a:r>
            <a:r>
              <a:rPr lang="da-DK" err="1"/>
              <a:t>genetic</a:t>
            </a:r>
            <a:r>
              <a:rPr lang="da-DK"/>
              <a:t> </a:t>
            </a:r>
            <a:r>
              <a:rPr lang="da-DK" err="1"/>
              <a:t>background</a:t>
            </a:r>
            <a:r>
              <a:rPr lang="da-DK"/>
              <a:t> of </a:t>
            </a:r>
            <a:r>
              <a:rPr lang="da-DK" err="1"/>
              <a:t>canine</a:t>
            </a:r>
            <a:r>
              <a:rPr lang="da-DK"/>
              <a:t> cancers.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I’m</a:t>
            </a:r>
            <a:r>
              <a:rPr lang="da-DK"/>
              <a:t> </a:t>
            </a:r>
            <a:r>
              <a:rPr lang="da-DK" err="1"/>
              <a:t>involved</a:t>
            </a:r>
            <a:r>
              <a:rPr lang="da-DK"/>
              <a:t> in 2 </a:t>
            </a:r>
            <a:r>
              <a:rPr lang="da-DK" err="1"/>
              <a:t>different</a:t>
            </a:r>
            <a:r>
              <a:rPr lang="da-DK"/>
              <a:t> </a:t>
            </a:r>
            <a:r>
              <a:rPr lang="da-DK" err="1"/>
              <a:t>clinical</a:t>
            </a:r>
            <a:r>
              <a:rPr lang="da-DK"/>
              <a:t> studies, 1 </a:t>
            </a:r>
            <a:r>
              <a:rPr lang="da-DK" err="1"/>
              <a:t>where</a:t>
            </a:r>
            <a:r>
              <a:rPr lang="da-DK"/>
              <a:t> </a:t>
            </a:r>
            <a:r>
              <a:rPr lang="da-DK" err="1"/>
              <a:t>I’m</a:t>
            </a:r>
            <a:r>
              <a:rPr lang="da-DK"/>
              <a:t> just a part of the </a:t>
            </a:r>
            <a:r>
              <a:rPr lang="da-DK" err="1"/>
              <a:t>study</a:t>
            </a:r>
            <a:r>
              <a:rPr lang="da-DK"/>
              <a:t> and </a:t>
            </a:r>
            <a:r>
              <a:rPr lang="da-DK" err="1"/>
              <a:t>where</a:t>
            </a:r>
            <a:r>
              <a:rPr lang="da-DK"/>
              <a:t>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at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mutational</a:t>
            </a:r>
            <a:r>
              <a:rPr lang="da-DK"/>
              <a:t> patterns for </a:t>
            </a:r>
            <a:r>
              <a:rPr lang="da-DK" err="1"/>
              <a:t>mammary</a:t>
            </a:r>
            <a:r>
              <a:rPr lang="da-DK"/>
              <a:t> tumors, </a:t>
            </a:r>
            <a:r>
              <a:rPr lang="da-DK" err="1"/>
              <a:t>osteosarcoma</a:t>
            </a:r>
            <a:r>
              <a:rPr lang="da-DK"/>
              <a:t> and </a:t>
            </a:r>
            <a:r>
              <a:rPr lang="da-DK" err="1"/>
              <a:t>lymphoma</a:t>
            </a:r>
            <a:r>
              <a:rPr lang="da-DK"/>
              <a:t>. The </a:t>
            </a:r>
            <a:r>
              <a:rPr lang="da-DK" err="1"/>
              <a:t>other</a:t>
            </a:r>
            <a:r>
              <a:rPr lang="da-DK"/>
              <a:t> </a:t>
            </a:r>
            <a:r>
              <a:rPr lang="da-DK" err="1"/>
              <a:t>study</a:t>
            </a:r>
            <a:r>
              <a:rPr lang="da-DK"/>
              <a:t> is a </a:t>
            </a:r>
            <a:r>
              <a:rPr lang="da-DK" err="1"/>
              <a:t>longitudinal</a:t>
            </a:r>
            <a:r>
              <a:rPr lang="da-DK"/>
              <a:t> </a:t>
            </a:r>
            <a:r>
              <a:rPr lang="da-DK" err="1"/>
              <a:t>study</a:t>
            </a:r>
            <a:r>
              <a:rPr lang="da-DK"/>
              <a:t> of </a:t>
            </a:r>
            <a:r>
              <a:rPr lang="da-DK" err="1"/>
              <a:t>mammary</a:t>
            </a:r>
            <a:r>
              <a:rPr lang="da-DK"/>
              <a:t> cancer </a:t>
            </a:r>
            <a:r>
              <a:rPr lang="da-DK" err="1"/>
              <a:t>which</a:t>
            </a:r>
            <a:r>
              <a:rPr lang="da-DK"/>
              <a:t> </a:t>
            </a:r>
            <a:r>
              <a:rPr lang="da-DK" err="1"/>
              <a:t>I’ll</a:t>
            </a:r>
            <a:r>
              <a:rPr lang="da-DK"/>
              <a:t> </a:t>
            </a:r>
            <a:r>
              <a:rPr lang="da-DK" err="1"/>
              <a:t>discuss</a:t>
            </a:r>
            <a:r>
              <a:rPr lang="da-DK"/>
              <a:t> a </a:t>
            </a:r>
            <a:r>
              <a:rPr lang="da-DK" err="1"/>
              <a:t>little</a:t>
            </a:r>
            <a:r>
              <a:rPr lang="da-DK"/>
              <a:t> bit </a:t>
            </a:r>
            <a:r>
              <a:rPr lang="da-DK" err="1"/>
              <a:t>later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This image shows an </a:t>
            </a:r>
            <a:r>
              <a:rPr lang="da-DK" err="1"/>
              <a:t>osteosarcoma</a:t>
            </a:r>
            <a:r>
              <a:rPr lang="da-DK"/>
              <a:t> </a:t>
            </a:r>
            <a:r>
              <a:rPr lang="da-DK" err="1"/>
              <a:t>cell</a:t>
            </a:r>
            <a:r>
              <a:rPr lang="da-DK"/>
              <a:t> with DNA in </a:t>
            </a:r>
            <a:r>
              <a:rPr lang="da-DK" err="1"/>
              <a:t>blue</a:t>
            </a:r>
            <a:r>
              <a:rPr lang="da-DK"/>
              <a:t>, </a:t>
            </a:r>
            <a:r>
              <a:rPr lang="da-DK" err="1"/>
              <a:t>mitochondria</a:t>
            </a:r>
            <a:r>
              <a:rPr lang="da-DK"/>
              <a:t> in </a:t>
            </a:r>
            <a:r>
              <a:rPr lang="da-DK" err="1"/>
              <a:t>yellow</a:t>
            </a:r>
            <a:r>
              <a:rPr lang="da-DK"/>
              <a:t>, and </a:t>
            </a:r>
            <a:r>
              <a:rPr lang="da-DK" err="1"/>
              <a:t>actin</a:t>
            </a:r>
            <a:r>
              <a:rPr lang="da-DK"/>
              <a:t> filaments, part of the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skeleton</a:t>
            </a:r>
            <a:r>
              <a:rPr lang="da-DK"/>
              <a:t>, in </a:t>
            </a:r>
            <a:r>
              <a:rPr lang="da-DK" err="1"/>
              <a:t>purple</a:t>
            </a:r>
            <a:r>
              <a:rPr lang="da-DK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So, the </a:t>
            </a:r>
            <a:r>
              <a:rPr lang="da-DK" err="1"/>
              <a:t>first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looks at the </a:t>
            </a:r>
            <a:r>
              <a:rPr lang="da-DK" err="1"/>
              <a:t>somatic</a:t>
            </a:r>
            <a:r>
              <a:rPr lang="da-DK"/>
              <a:t> mutations </a:t>
            </a:r>
            <a:r>
              <a:rPr lang="da-DK" err="1"/>
              <a:t>found</a:t>
            </a:r>
            <a:r>
              <a:rPr lang="da-DK"/>
              <a:t> in </a:t>
            </a:r>
            <a:r>
              <a:rPr lang="da-DK" err="1"/>
              <a:t>osteosarcomas</a:t>
            </a:r>
            <a:r>
              <a:rPr lang="da-DK"/>
              <a:t>, </a:t>
            </a:r>
            <a:r>
              <a:rPr lang="da-DK" err="1"/>
              <a:t>lymphomas</a:t>
            </a:r>
            <a:r>
              <a:rPr lang="da-DK"/>
              <a:t>, and </a:t>
            </a:r>
            <a:r>
              <a:rPr lang="da-DK" err="1"/>
              <a:t>mammary</a:t>
            </a:r>
            <a:r>
              <a:rPr lang="da-DK"/>
              <a:t> tumors. </a:t>
            </a:r>
          </a:p>
          <a:p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osteosarcoma</a:t>
            </a:r>
            <a:r>
              <a:rPr lang="da-DK"/>
              <a:t> and </a:t>
            </a:r>
            <a:r>
              <a:rPr lang="da-DK" err="1"/>
              <a:t>lymphoma</a:t>
            </a:r>
            <a:r>
              <a:rPr lang="da-DK"/>
              <a:t> has a bad </a:t>
            </a:r>
            <a:r>
              <a:rPr lang="da-DK" err="1"/>
              <a:t>prognosis</a:t>
            </a:r>
            <a:r>
              <a:rPr lang="da-DK"/>
              <a:t> in general, </a:t>
            </a:r>
            <a:r>
              <a:rPr lang="da-DK" err="1"/>
              <a:t>there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a </a:t>
            </a:r>
            <a:r>
              <a:rPr lang="da-DK" err="1"/>
              <a:t>lot</a:t>
            </a:r>
            <a:r>
              <a:rPr lang="da-DK"/>
              <a:t> of </a:t>
            </a:r>
            <a:r>
              <a:rPr lang="da-DK" err="1"/>
              <a:t>mammary</a:t>
            </a:r>
            <a:r>
              <a:rPr lang="da-DK"/>
              <a:t> tumors and </a:t>
            </a:r>
            <a:r>
              <a:rPr lang="da-DK" err="1"/>
              <a:t>breast</a:t>
            </a:r>
            <a:r>
              <a:rPr lang="da-DK"/>
              <a:t> cancer and </a:t>
            </a:r>
            <a:r>
              <a:rPr lang="da-DK" err="1"/>
              <a:t>thus</a:t>
            </a:r>
            <a:r>
              <a:rPr lang="da-DK"/>
              <a:t>, all 3 tumor types have a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high</a:t>
            </a:r>
            <a:r>
              <a:rPr lang="da-DK"/>
              <a:t> </a:t>
            </a:r>
            <a:r>
              <a:rPr lang="da-DK" err="1"/>
              <a:t>impact</a:t>
            </a:r>
            <a:r>
              <a:rPr lang="da-DK"/>
              <a:t> on </a:t>
            </a:r>
            <a:r>
              <a:rPr lang="da-DK" err="1"/>
              <a:t>both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and </a:t>
            </a:r>
            <a:r>
              <a:rPr lang="da-DK" err="1"/>
              <a:t>humans</a:t>
            </a:r>
            <a:r>
              <a:rPr lang="da-DK"/>
              <a:t>. </a:t>
            </a:r>
          </a:p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compare</a:t>
            </a:r>
            <a:r>
              <a:rPr lang="da-DK"/>
              <a:t> data </a:t>
            </a:r>
            <a:r>
              <a:rPr lang="da-DK" err="1"/>
              <a:t>between</a:t>
            </a:r>
            <a:r>
              <a:rPr lang="da-DK"/>
              <a:t> </a:t>
            </a:r>
            <a:r>
              <a:rPr lang="da-DK" err="1"/>
              <a:t>dogs</a:t>
            </a:r>
            <a:r>
              <a:rPr lang="da-DK"/>
              <a:t> </a:t>
            </a:r>
            <a:r>
              <a:rPr lang="da-DK" err="1"/>
              <a:t>andhumans</a:t>
            </a:r>
            <a:r>
              <a:rPr lang="da-DK"/>
              <a:t>, as the </a:t>
            </a:r>
            <a:r>
              <a:rPr lang="da-DK" err="1"/>
              <a:t>canine</a:t>
            </a:r>
            <a:r>
              <a:rPr lang="da-DK"/>
              <a:t> </a:t>
            </a:r>
            <a:r>
              <a:rPr lang="da-DK" err="1"/>
              <a:t>classification</a:t>
            </a:r>
            <a:r>
              <a:rPr lang="da-DK"/>
              <a:t> is </a:t>
            </a:r>
            <a:r>
              <a:rPr lang="da-DK" err="1"/>
              <a:t>primarily</a:t>
            </a:r>
            <a:r>
              <a:rPr lang="da-DK"/>
              <a:t> </a:t>
            </a:r>
            <a:r>
              <a:rPr lang="da-DK" err="1"/>
              <a:t>based</a:t>
            </a:r>
            <a:r>
              <a:rPr lang="da-DK"/>
              <a:t> on </a:t>
            </a:r>
            <a:r>
              <a:rPr lang="da-DK" err="1"/>
              <a:t>histopathology</a:t>
            </a:r>
            <a:r>
              <a:rPr lang="da-DK"/>
              <a:t>, </a:t>
            </a:r>
            <a:r>
              <a:rPr lang="da-DK" err="1"/>
              <a:t>while</a:t>
            </a:r>
            <a:r>
              <a:rPr lang="da-DK"/>
              <a:t> the human is </a:t>
            </a:r>
            <a:r>
              <a:rPr lang="da-DK" err="1"/>
              <a:t>mostly</a:t>
            </a:r>
            <a:r>
              <a:rPr lang="da-DK"/>
              <a:t> </a:t>
            </a:r>
            <a:r>
              <a:rPr lang="da-DK" err="1"/>
              <a:t>molecular</a:t>
            </a:r>
            <a:r>
              <a:rPr lang="da-DK"/>
              <a:t> in nature</a:t>
            </a:r>
          </a:p>
          <a:p>
            <a:r>
              <a:rPr lang="da-DK" err="1"/>
              <a:t>While</a:t>
            </a:r>
            <a:r>
              <a:rPr lang="da-DK"/>
              <a:t> the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focuses</a:t>
            </a:r>
            <a:r>
              <a:rPr lang="da-DK"/>
              <a:t> on </a:t>
            </a:r>
            <a:r>
              <a:rPr lang="da-DK" err="1"/>
              <a:t>investigating</a:t>
            </a:r>
            <a:r>
              <a:rPr lang="da-DK"/>
              <a:t> the </a:t>
            </a:r>
            <a:r>
              <a:rPr lang="da-DK" err="1"/>
              <a:t>canine</a:t>
            </a:r>
            <a:r>
              <a:rPr lang="da-DK"/>
              <a:t> forms, the information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also</a:t>
            </a:r>
            <a:r>
              <a:rPr lang="da-DK"/>
              <a:t> </a:t>
            </a:r>
            <a:r>
              <a:rPr lang="da-DK" err="1"/>
              <a:t>help</a:t>
            </a:r>
            <a:r>
              <a:rPr lang="da-DK"/>
              <a:t> human cancer patients by </a:t>
            </a:r>
            <a:r>
              <a:rPr lang="da-DK" err="1"/>
              <a:t>enhancing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r>
              <a:rPr lang="da-DK"/>
              <a:t> but </a:t>
            </a:r>
            <a:r>
              <a:rPr lang="da-DK" err="1"/>
              <a:t>also</a:t>
            </a:r>
            <a:r>
              <a:rPr lang="da-DK"/>
              <a:t> by </a:t>
            </a:r>
            <a:r>
              <a:rPr lang="da-DK" err="1"/>
              <a:t>gaining</a:t>
            </a:r>
            <a:r>
              <a:rPr lang="da-DK"/>
              <a:t> more </a:t>
            </a:r>
            <a:r>
              <a:rPr lang="da-DK" err="1"/>
              <a:t>knowledge</a:t>
            </a:r>
            <a:r>
              <a:rPr lang="da-DK"/>
              <a:t> in general </a:t>
            </a:r>
            <a:r>
              <a:rPr lang="da-DK" err="1"/>
              <a:t>about</a:t>
            </a:r>
            <a:r>
              <a:rPr lang="da-DK"/>
              <a:t> the subtypes present in </a:t>
            </a:r>
            <a:r>
              <a:rPr lang="da-DK" err="1"/>
              <a:t>both</a:t>
            </a:r>
            <a:r>
              <a:rPr lang="da-DK"/>
              <a:t> species.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Describing</a:t>
            </a:r>
            <a:r>
              <a:rPr lang="da-DK"/>
              <a:t> the </a:t>
            </a:r>
            <a:r>
              <a:rPr lang="da-DK" err="1"/>
              <a:t>mutational</a:t>
            </a:r>
            <a:r>
              <a:rPr lang="da-DK"/>
              <a:t> landscape in </a:t>
            </a:r>
            <a:r>
              <a:rPr lang="da-DK" err="1"/>
              <a:t>order</a:t>
            </a:r>
            <a:r>
              <a:rPr lang="da-DK"/>
              <a:t> to:</a:t>
            </a:r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subtyping</a:t>
            </a:r>
            <a:endParaRPr lang="da-DK"/>
          </a:p>
          <a:p>
            <a:r>
              <a:rPr lang="da-DK" err="1"/>
              <a:t>Improve</a:t>
            </a:r>
            <a:r>
              <a:rPr lang="da-DK"/>
              <a:t> </a:t>
            </a:r>
            <a:r>
              <a:rPr lang="da-DK" err="1"/>
              <a:t>understanding</a:t>
            </a:r>
            <a:r>
              <a:rPr lang="da-DK"/>
              <a:t> of the cancers</a:t>
            </a:r>
          </a:p>
          <a:p>
            <a:r>
              <a:rPr lang="da-DK" err="1"/>
              <a:t>Improve</a:t>
            </a:r>
            <a:r>
              <a:rPr lang="da-DK"/>
              <a:t> the dog as a model for human </a:t>
            </a:r>
            <a:r>
              <a:rPr lang="da-DK" err="1"/>
              <a:t>disease</a:t>
            </a:r>
            <a:endParaRPr lang="da-DK"/>
          </a:p>
          <a:p>
            <a:r>
              <a:rPr lang="da-DK" err="1"/>
              <a:t>Correlate</a:t>
            </a:r>
            <a:r>
              <a:rPr lang="da-DK"/>
              <a:t> </a:t>
            </a:r>
            <a:r>
              <a:rPr lang="da-DK" err="1"/>
              <a:t>mutational</a:t>
            </a:r>
            <a:r>
              <a:rPr lang="da-DK"/>
              <a:t> patterns with </a:t>
            </a:r>
            <a:r>
              <a:rPr lang="da-DK" err="1"/>
              <a:t>clinical</a:t>
            </a:r>
            <a:r>
              <a:rPr lang="da-DK"/>
              <a:t> </a:t>
            </a:r>
            <a:r>
              <a:rPr lang="da-DK" err="1"/>
              <a:t>characteristics</a:t>
            </a:r>
            <a:endParaRPr lang="da-DK"/>
          </a:p>
          <a:p>
            <a:pPr lvl="1"/>
            <a:r>
              <a:rPr lang="da-DK" err="1"/>
              <a:t>Better</a:t>
            </a:r>
            <a:r>
              <a:rPr lang="da-DK"/>
              <a:t> </a:t>
            </a:r>
            <a:r>
              <a:rPr lang="da-DK" err="1"/>
              <a:t>prognostication</a:t>
            </a:r>
            <a:r>
              <a:rPr lang="da-DK"/>
              <a:t> and </a:t>
            </a:r>
            <a:r>
              <a:rPr lang="da-DK" err="1"/>
              <a:t>treatment</a:t>
            </a:r>
            <a:r>
              <a:rPr lang="da-DK"/>
              <a:t> options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93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45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89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The image shows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culture</a:t>
            </a:r>
            <a:r>
              <a:rPr lang="da-DK"/>
              <a:t> of human </a:t>
            </a:r>
            <a:r>
              <a:rPr lang="da-DK" err="1"/>
              <a:t>breast</a:t>
            </a:r>
            <a:r>
              <a:rPr lang="da-DK"/>
              <a:t> cancer </a:t>
            </a:r>
            <a:r>
              <a:rPr lang="da-DK" err="1"/>
              <a:t>conditionally</a:t>
            </a:r>
            <a:r>
              <a:rPr lang="da-DK"/>
              <a:t> </a:t>
            </a:r>
            <a:r>
              <a:rPr lang="da-DK" err="1"/>
              <a:t>reprogrammed</a:t>
            </a:r>
            <a:r>
              <a:rPr lang="da-DK"/>
              <a:t> </a:t>
            </a:r>
            <a:r>
              <a:rPr lang="da-DK" err="1"/>
              <a:t>cells</a:t>
            </a:r>
            <a:r>
              <a:rPr lang="da-DK"/>
              <a:t>. </a:t>
            </a:r>
            <a:r>
              <a:rPr lang="da-DK" err="1"/>
              <a:t>Fluorescence</a:t>
            </a:r>
            <a:r>
              <a:rPr lang="da-DK"/>
              <a:t> red </a:t>
            </a:r>
            <a:r>
              <a:rPr lang="da-DK" err="1"/>
              <a:t>color</a:t>
            </a:r>
            <a:r>
              <a:rPr lang="da-DK"/>
              <a:t> </a:t>
            </a:r>
            <a:r>
              <a:rPr lang="da-DK" err="1"/>
              <a:t>represents</a:t>
            </a:r>
            <a:r>
              <a:rPr lang="da-DK"/>
              <a:t> MHC-I, and </a:t>
            </a:r>
            <a:r>
              <a:rPr lang="da-DK" err="1"/>
              <a:t>nuclei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shown</a:t>
            </a:r>
            <a:r>
              <a:rPr lang="da-DK"/>
              <a:t> in </a:t>
            </a:r>
            <a:r>
              <a:rPr lang="da-DK" err="1"/>
              <a:t>blue</a:t>
            </a:r>
            <a:r>
              <a:rPr lang="da-DK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5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Right </a:t>
            </a:r>
            <a:r>
              <a:rPr lang="da-DK" err="1"/>
              <a:t>now</a:t>
            </a:r>
            <a:r>
              <a:rPr lang="da-DK"/>
              <a:t>,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hard</a:t>
            </a:r>
            <a:r>
              <a:rPr lang="da-DK"/>
              <a:t> to </a:t>
            </a:r>
            <a:r>
              <a:rPr lang="da-DK" err="1"/>
              <a:t>follow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of cancers due to the relative </a:t>
            </a:r>
            <a:r>
              <a:rPr lang="da-DK" err="1"/>
              <a:t>low</a:t>
            </a:r>
            <a:r>
              <a:rPr lang="da-DK"/>
              <a:t> </a:t>
            </a:r>
            <a:r>
              <a:rPr lang="da-DK" err="1"/>
              <a:t>sensitivity</a:t>
            </a:r>
            <a:r>
              <a:rPr lang="da-DK"/>
              <a:t> and </a:t>
            </a:r>
            <a:r>
              <a:rPr lang="da-DK" err="1"/>
              <a:t>invasiveness</a:t>
            </a:r>
            <a:r>
              <a:rPr lang="da-DK"/>
              <a:t> of </a:t>
            </a:r>
            <a:r>
              <a:rPr lang="da-DK" err="1"/>
              <a:t>imaging</a:t>
            </a:r>
            <a:r>
              <a:rPr lang="da-DK"/>
              <a:t> </a:t>
            </a:r>
            <a:r>
              <a:rPr lang="da-DK" err="1"/>
              <a:t>modalities</a:t>
            </a:r>
            <a:r>
              <a:rPr lang="da-DK"/>
              <a:t>. </a:t>
            </a:r>
            <a:r>
              <a:rPr lang="da-DK" err="1"/>
              <a:t>We’re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following</a:t>
            </a:r>
            <a:r>
              <a:rPr lang="da-DK"/>
              <a:t> </a:t>
            </a:r>
            <a:r>
              <a:rPr lang="da-DK" err="1"/>
              <a:t>disease</a:t>
            </a:r>
            <a:r>
              <a:rPr lang="da-DK"/>
              <a:t> progression </a:t>
            </a:r>
            <a:r>
              <a:rPr lang="da-DK" err="1"/>
              <a:t>using</a:t>
            </a:r>
            <a:r>
              <a:rPr lang="da-DK"/>
              <a:t>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biopsies</a:t>
            </a:r>
            <a:r>
              <a:rPr lang="da-DK"/>
              <a:t>. The </a:t>
            </a:r>
            <a:r>
              <a:rPr lang="da-DK" err="1"/>
              <a:t>idea</a:t>
            </a:r>
            <a:r>
              <a:rPr lang="da-DK"/>
              <a:t> is to find tumor-</a:t>
            </a:r>
            <a:r>
              <a:rPr lang="da-DK" err="1"/>
              <a:t>specific</a:t>
            </a:r>
            <a:r>
              <a:rPr lang="da-DK"/>
              <a:t> mutations in the tumor and </a:t>
            </a:r>
            <a:r>
              <a:rPr lang="da-DK" err="1"/>
              <a:t>then</a:t>
            </a:r>
            <a:r>
              <a:rPr lang="da-DK"/>
              <a:t> </a:t>
            </a:r>
            <a:r>
              <a:rPr lang="da-DK" err="1"/>
              <a:t>looking</a:t>
            </a:r>
            <a:r>
              <a:rPr lang="da-DK"/>
              <a:t> for </a:t>
            </a:r>
            <a:r>
              <a:rPr lang="da-DK" err="1"/>
              <a:t>these</a:t>
            </a:r>
            <a:r>
              <a:rPr lang="da-DK"/>
              <a:t> in the </a:t>
            </a:r>
            <a:r>
              <a:rPr lang="da-DK" err="1"/>
              <a:t>liquid</a:t>
            </a:r>
            <a:r>
              <a:rPr lang="da-DK"/>
              <a:t> </a:t>
            </a:r>
            <a:r>
              <a:rPr lang="da-DK" err="1"/>
              <a:t>biopsy</a:t>
            </a:r>
            <a:r>
              <a:rPr lang="da-DK"/>
              <a:t>.</a:t>
            </a:r>
          </a:p>
          <a:p>
            <a:r>
              <a:rPr lang="da-DK"/>
              <a:t>The </a:t>
            </a:r>
            <a:r>
              <a:rPr lang="da-DK" err="1"/>
              <a:t>focus</a:t>
            </a:r>
            <a:r>
              <a:rPr lang="da-DK"/>
              <a:t> is to 1) is it present 2) is it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tracking</a:t>
            </a:r>
            <a:r>
              <a:rPr lang="da-DK"/>
              <a:t> </a:t>
            </a:r>
            <a:r>
              <a:rPr lang="da-DK" err="1"/>
              <a:t>mammary</a:t>
            </a:r>
            <a:r>
              <a:rPr lang="da-DK"/>
              <a:t> tumor progression and tumor evolution.</a:t>
            </a:r>
          </a:p>
          <a:p>
            <a:endParaRPr lang="da-DK"/>
          </a:p>
          <a:p>
            <a:pPr marL="0" indent="0">
              <a:buNone/>
            </a:pPr>
            <a:r>
              <a:rPr lang="da-DK" err="1"/>
              <a:t>Prove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ctDNA</a:t>
            </a:r>
            <a:r>
              <a:rPr lang="da-DK"/>
              <a:t> is present in </a:t>
            </a:r>
            <a:r>
              <a:rPr lang="da-DK" err="1"/>
              <a:t>dogs</a:t>
            </a:r>
            <a:r>
              <a:rPr lang="da-DK"/>
              <a:t> with aggressive </a:t>
            </a:r>
            <a:r>
              <a:rPr lang="da-DK" err="1"/>
              <a:t>mammary</a:t>
            </a:r>
            <a:r>
              <a:rPr lang="da-DK"/>
              <a:t> tumors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the </a:t>
            </a:r>
            <a:r>
              <a:rPr lang="da-DK" err="1"/>
              <a:t>levels</a:t>
            </a:r>
            <a:r>
              <a:rPr lang="da-DK"/>
              <a:t> of </a:t>
            </a:r>
            <a:r>
              <a:rPr lang="da-DK" err="1"/>
              <a:t>ctDNA</a:t>
            </a:r>
            <a:r>
              <a:rPr lang="da-DK"/>
              <a:t> over time</a:t>
            </a:r>
          </a:p>
          <a:p>
            <a:r>
              <a:rPr lang="da-DK"/>
              <a:t>Is </a:t>
            </a:r>
            <a:r>
              <a:rPr lang="da-DK" err="1"/>
              <a:t>ctDNA</a:t>
            </a:r>
            <a:r>
              <a:rPr lang="da-DK"/>
              <a:t> present </a:t>
            </a:r>
            <a:r>
              <a:rPr lang="da-DK" err="1"/>
              <a:t>before</a:t>
            </a:r>
            <a:r>
              <a:rPr lang="da-DK"/>
              <a:t> </a:t>
            </a:r>
            <a:r>
              <a:rPr lang="da-DK" err="1"/>
              <a:t>metastasis</a:t>
            </a:r>
            <a:r>
              <a:rPr lang="da-DK"/>
              <a:t> / </a:t>
            </a:r>
            <a:r>
              <a:rPr lang="da-DK" err="1"/>
              <a:t>regrowth</a:t>
            </a:r>
            <a:r>
              <a:rPr lang="da-DK"/>
              <a:t> is </a:t>
            </a:r>
            <a:r>
              <a:rPr lang="da-DK" err="1"/>
              <a:t>observed</a:t>
            </a:r>
            <a:r>
              <a:rPr lang="da-DK"/>
              <a:t> by </a:t>
            </a:r>
            <a:r>
              <a:rPr lang="da-DK" err="1"/>
              <a:t>conventional</a:t>
            </a:r>
            <a:r>
              <a:rPr lang="da-DK"/>
              <a:t> </a:t>
            </a:r>
            <a:r>
              <a:rPr lang="da-DK" err="1"/>
              <a:t>means</a:t>
            </a:r>
            <a:r>
              <a:rPr lang="da-DK"/>
              <a:t>?</a:t>
            </a:r>
          </a:p>
          <a:p>
            <a:pPr marL="0" indent="0">
              <a:buNone/>
            </a:pPr>
            <a:r>
              <a:rPr lang="da-DK" err="1"/>
              <a:t>Follow</a:t>
            </a:r>
            <a:r>
              <a:rPr lang="da-DK"/>
              <a:t> evolution of mutations over time – f.eks. For </a:t>
            </a:r>
            <a:r>
              <a:rPr lang="da-DK" err="1"/>
              <a:t>metastasis</a:t>
            </a:r>
            <a:r>
              <a:rPr lang="da-DK"/>
              <a:t>, thecells </a:t>
            </a:r>
            <a:r>
              <a:rPr lang="da-DK" err="1"/>
              <a:t>needto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able</a:t>
            </a:r>
            <a:r>
              <a:rPr lang="da-DK"/>
              <a:t> to: Go </a:t>
            </a:r>
            <a:r>
              <a:rPr lang="da-DK" err="1"/>
              <a:t>through</a:t>
            </a:r>
            <a:r>
              <a:rPr lang="da-DK"/>
              <a:t> basal </a:t>
            </a:r>
            <a:r>
              <a:rPr lang="da-DK" err="1"/>
              <a:t>membrane</a:t>
            </a:r>
            <a:r>
              <a:rPr lang="da-DK"/>
              <a:t> and </a:t>
            </a:r>
            <a:r>
              <a:rPr lang="da-DK" err="1"/>
              <a:t>invade</a:t>
            </a:r>
            <a:r>
              <a:rPr lang="da-DK"/>
              <a:t> new </a:t>
            </a:r>
            <a:r>
              <a:rPr lang="da-DK" err="1"/>
              <a:t>tissues</a:t>
            </a:r>
            <a:r>
              <a:rPr lang="da-DK"/>
              <a:t>. </a:t>
            </a:r>
            <a:r>
              <a:rPr lang="da-DK" err="1"/>
              <a:t>Tthese</a:t>
            </a:r>
            <a:r>
              <a:rPr lang="da-DK"/>
              <a:t> </a:t>
            </a:r>
            <a:r>
              <a:rPr lang="da-DK" err="1"/>
              <a:t>muttations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not </a:t>
            </a:r>
            <a:r>
              <a:rPr lang="da-DK" err="1"/>
              <a:t>necessarily</a:t>
            </a:r>
            <a:r>
              <a:rPr lang="da-DK"/>
              <a:t> present in the </a:t>
            </a:r>
            <a:r>
              <a:rPr lang="da-DK" err="1"/>
              <a:t>primary</a:t>
            </a:r>
            <a:r>
              <a:rPr lang="da-DK"/>
              <a:t> tumor.</a:t>
            </a:r>
          </a:p>
          <a:p>
            <a:r>
              <a:rPr lang="da-DK"/>
              <a:t>Is the </a:t>
            </a:r>
            <a:r>
              <a:rPr lang="da-DK" err="1"/>
              <a:t>mutational</a:t>
            </a:r>
            <a:r>
              <a:rPr lang="da-DK"/>
              <a:t> pattern the same at </a:t>
            </a:r>
            <a:r>
              <a:rPr lang="da-DK" err="1"/>
              <a:t>diagnosis</a:t>
            </a:r>
            <a:r>
              <a:rPr lang="da-DK"/>
              <a:t> and at </a:t>
            </a:r>
            <a:r>
              <a:rPr lang="da-DK" err="1"/>
              <a:t>relapse</a:t>
            </a:r>
            <a:r>
              <a:rPr lang="da-DK"/>
              <a:t>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341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52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/>
              <a:t>Let </a:t>
            </a:r>
            <a:r>
              <a:rPr lang="da-DK" err="1"/>
              <a:t>me</a:t>
            </a:r>
            <a:r>
              <a:rPr lang="da-DK"/>
              <a:t> present to </a:t>
            </a:r>
            <a:r>
              <a:rPr lang="da-DK" err="1"/>
              <a:t>you</a:t>
            </a:r>
            <a:r>
              <a:rPr lang="da-DK"/>
              <a:t>; the </a:t>
            </a:r>
            <a:r>
              <a:rPr lang="da-DK" err="1"/>
              <a:t>cell</a:t>
            </a:r>
            <a:r>
              <a:rPr lang="da-DK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We’re</a:t>
            </a:r>
            <a:r>
              <a:rPr lang="da-DK"/>
              <a:t> all made of </a:t>
            </a:r>
            <a:r>
              <a:rPr lang="da-DK" err="1"/>
              <a:t>cells</a:t>
            </a:r>
            <a:r>
              <a:rPr lang="da-DK"/>
              <a:t>. Inside the </a:t>
            </a:r>
            <a:r>
              <a:rPr lang="da-DK" err="1"/>
              <a:t>cell</a:t>
            </a:r>
            <a:r>
              <a:rPr lang="da-DK"/>
              <a:t> is the </a:t>
            </a:r>
            <a:r>
              <a:rPr lang="da-DK" err="1"/>
              <a:t>nucleus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contains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DNA </a:t>
            </a:r>
            <a:r>
              <a:rPr lang="da-DK" err="1"/>
              <a:t>which</a:t>
            </a:r>
            <a:r>
              <a:rPr lang="da-DK"/>
              <a:t> is the start of </a:t>
            </a:r>
            <a:r>
              <a:rPr lang="da-DK" err="1"/>
              <a:t>todays</a:t>
            </a:r>
            <a:r>
              <a:rPr lang="da-DK"/>
              <a:t> talk. The DNA </a:t>
            </a:r>
            <a:r>
              <a:rPr lang="da-DK" err="1"/>
              <a:t>consists</a:t>
            </a:r>
            <a:r>
              <a:rPr lang="da-DK"/>
              <a:t> of a pairs of </a:t>
            </a:r>
            <a:r>
              <a:rPr lang="da-DK" err="1"/>
              <a:t>nucleotides</a:t>
            </a:r>
            <a:r>
              <a:rPr lang="da-DK"/>
              <a:t>, </a:t>
            </a:r>
            <a:r>
              <a:rPr lang="da-DK" err="1"/>
              <a:t>always</a:t>
            </a:r>
            <a:r>
              <a:rPr lang="da-DK"/>
              <a:t> </a:t>
            </a:r>
            <a:r>
              <a:rPr lang="da-DK" err="1"/>
              <a:t>matched</a:t>
            </a:r>
            <a:r>
              <a:rPr lang="da-DK"/>
              <a:t> as A-T and C-G. The DNA </a:t>
            </a:r>
            <a:r>
              <a:rPr lang="da-DK" err="1"/>
              <a:t>contains</a:t>
            </a:r>
            <a:r>
              <a:rPr lang="da-DK"/>
              <a:t> all the information </a:t>
            </a:r>
            <a:r>
              <a:rPr lang="da-DK" err="1"/>
              <a:t>needed</a:t>
            </a:r>
            <a:r>
              <a:rPr lang="da-DK"/>
              <a:t> to </a:t>
            </a:r>
            <a:r>
              <a:rPr lang="da-DK" err="1"/>
              <a:t>build</a:t>
            </a:r>
            <a:r>
              <a:rPr lang="da-DK"/>
              <a:t> </a:t>
            </a:r>
            <a:r>
              <a:rPr lang="da-DK" err="1"/>
              <a:t>us</a:t>
            </a:r>
            <a:r>
              <a:rPr lang="da-DK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94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/>
              <a:t>Let </a:t>
            </a:r>
            <a:r>
              <a:rPr lang="da-DK" err="1"/>
              <a:t>me</a:t>
            </a:r>
            <a:r>
              <a:rPr lang="da-DK"/>
              <a:t> present to </a:t>
            </a:r>
            <a:r>
              <a:rPr lang="da-DK" err="1"/>
              <a:t>you</a:t>
            </a:r>
            <a:r>
              <a:rPr lang="da-DK"/>
              <a:t>; the </a:t>
            </a:r>
            <a:r>
              <a:rPr lang="da-DK" err="1"/>
              <a:t>cell</a:t>
            </a:r>
            <a:r>
              <a:rPr lang="da-DK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We’re</a:t>
            </a:r>
            <a:r>
              <a:rPr lang="da-DK"/>
              <a:t> all made of </a:t>
            </a:r>
            <a:r>
              <a:rPr lang="da-DK" err="1"/>
              <a:t>cells</a:t>
            </a:r>
            <a:r>
              <a:rPr lang="da-DK"/>
              <a:t>. Inside the </a:t>
            </a:r>
            <a:r>
              <a:rPr lang="da-DK" err="1"/>
              <a:t>cell</a:t>
            </a:r>
            <a:r>
              <a:rPr lang="da-DK"/>
              <a:t> is the </a:t>
            </a:r>
            <a:r>
              <a:rPr lang="da-DK" err="1"/>
              <a:t>nucleus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contains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DNA </a:t>
            </a:r>
            <a:r>
              <a:rPr lang="da-DK" err="1"/>
              <a:t>which</a:t>
            </a:r>
            <a:r>
              <a:rPr lang="da-DK"/>
              <a:t> is the start of </a:t>
            </a:r>
            <a:r>
              <a:rPr lang="da-DK" err="1"/>
              <a:t>todays</a:t>
            </a:r>
            <a:r>
              <a:rPr lang="da-DK"/>
              <a:t> talk. DNA </a:t>
            </a:r>
            <a:r>
              <a:rPr lang="da-DK" err="1"/>
              <a:t>consists</a:t>
            </a:r>
            <a:r>
              <a:rPr lang="da-DK"/>
              <a:t> of a pairs of </a:t>
            </a:r>
            <a:r>
              <a:rPr lang="da-DK" err="1"/>
              <a:t>nucleotides</a:t>
            </a:r>
            <a:r>
              <a:rPr lang="da-DK"/>
              <a:t>, </a:t>
            </a:r>
            <a:r>
              <a:rPr lang="da-DK" err="1"/>
              <a:t>always</a:t>
            </a:r>
            <a:r>
              <a:rPr lang="da-DK"/>
              <a:t> </a:t>
            </a:r>
            <a:r>
              <a:rPr lang="da-DK" err="1"/>
              <a:t>matched</a:t>
            </a:r>
            <a:r>
              <a:rPr lang="da-DK"/>
              <a:t> as A-T and C-G and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strings</a:t>
            </a:r>
            <a:r>
              <a:rPr lang="da-DK"/>
              <a:t> of letters </a:t>
            </a:r>
            <a:r>
              <a:rPr lang="da-DK" err="1"/>
              <a:t>contain</a:t>
            </a:r>
            <a:r>
              <a:rPr lang="da-DK"/>
              <a:t> the information </a:t>
            </a:r>
            <a:r>
              <a:rPr lang="da-DK" err="1"/>
              <a:t>needed</a:t>
            </a:r>
            <a:r>
              <a:rPr lang="da-DK"/>
              <a:t> to </a:t>
            </a:r>
            <a:r>
              <a:rPr lang="da-DK" err="1"/>
              <a:t>build</a:t>
            </a:r>
            <a:r>
              <a:rPr lang="da-DK"/>
              <a:t> </a:t>
            </a:r>
            <a:r>
              <a:rPr lang="da-DK" err="1"/>
              <a:t>us</a:t>
            </a:r>
            <a:r>
              <a:rPr lang="da-DK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Each</a:t>
            </a:r>
            <a:r>
              <a:rPr lang="da-DK"/>
              <a:t> </a:t>
            </a:r>
            <a:r>
              <a:rPr lang="da-DK" err="1"/>
              <a:t>individual</a:t>
            </a:r>
            <a:r>
              <a:rPr lang="da-DK"/>
              <a:t> has a </a:t>
            </a:r>
            <a:r>
              <a:rPr lang="da-DK" err="1"/>
              <a:t>unique</a:t>
            </a:r>
            <a:r>
              <a:rPr lang="da-DK"/>
              <a:t> </a:t>
            </a:r>
            <a:r>
              <a:rPr lang="da-DK" err="1"/>
              <a:t>genomic</a:t>
            </a:r>
            <a:r>
              <a:rPr lang="da-DK"/>
              <a:t> makeup and most of the differences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changes</a:t>
            </a:r>
            <a:r>
              <a:rPr lang="da-DK"/>
              <a:t> of single basepairs, </a:t>
            </a:r>
            <a:r>
              <a:rPr lang="da-DK" err="1"/>
              <a:t>known</a:t>
            </a:r>
            <a:r>
              <a:rPr lang="da-DK"/>
              <a:t> as </a:t>
            </a:r>
            <a:r>
              <a:rPr lang="da-DK" err="1"/>
              <a:t>SNPs</a:t>
            </a:r>
            <a:r>
              <a:rPr lang="da-DK"/>
              <a:t>.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70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However</a:t>
            </a:r>
            <a:r>
              <a:rPr lang="da-DK"/>
              <a:t>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changes</a:t>
            </a:r>
            <a:r>
              <a:rPr lang="da-DK"/>
              <a:t>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also</a:t>
            </a:r>
            <a:r>
              <a:rPr lang="da-DK"/>
              <a:t> </a:t>
            </a:r>
            <a:r>
              <a:rPr lang="da-DK" err="1"/>
              <a:t>occur</a:t>
            </a:r>
            <a:r>
              <a:rPr lang="da-DK"/>
              <a:t> in single </a:t>
            </a:r>
            <a:r>
              <a:rPr lang="da-DK" err="1"/>
              <a:t>cells</a:t>
            </a:r>
            <a:r>
              <a:rPr lang="da-DK"/>
              <a:t>, </a:t>
            </a:r>
            <a:r>
              <a:rPr lang="da-DK" err="1"/>
              <a:t>known</a:t>
            </a:r>
            <a:r>
              <a:rPr lang="da-DK"/>
              <a:t> as </a:t>
            </a:r>
            <a:r>
              <a:rPr lang="da-DK" err="1"/>
              <a:t>somatic</a:t>
            </a:r>
            <a:r>
              <a:rPr lang="da-DK"/>
              <a:t> mutations. This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happen</a:t>
            </a:r>
            <a:r>
              <a:rPr lang="da-DK"/>
              <a:t> by chance, but </a:t>
            </a:r>
            <a:r>
              <a:rPr lang="da-DK" err="1"/>
              <a:t>also</a:t>
            </a:r>
            <a:r>
              <a:rPr lang="da-DK"/>
              <a:t> if the DNA is </a:t>
            </a:r>
            <a:r>
              <a:rPr lang="da-DK" err="1"/>
              <a:t>damaged</a:t>
            </a:r>
            <a:r>
              <a:rPr lang="da-DK"/>
              <a:t> </a:t>
            </a:r>
            <a:r>
              <a:rPr lang="da-DK" err="1"/>
              <a:t>somehow</a:t>
            </a:r>
            <a:r>
              <a:rPr lang="da-DK"/>
              <a:t>.</a:t>
            </a:r>
          </a:p>
          <a:p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somatic</a:t>
            </a:r>
            <a:r>
              <a:rPr lang="da-DK"/>
              <a:t> mutations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more or </a:t>
            </a:r>
            <a:r>
              <a:rPr lang="da-DK" err="1"/>
              <a:t>less</a:t>
            </a:r>
            <a:r>
              <a:rPr lang="da-DK"/>
              <a:t> </a:t>
            </a:r>
            <a:r>
              <a:rPr lang="da-DK" err="1"/>
              <a:t>deleterious</a:t>
            </a:r>
            <a:r>
              <a:rPr lang="da-DK"/>
              <a:t>,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them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inocous</a:t>
            </a:r>
            <a:r>
              <a:rPr lang="da-DK"/>
              <a:t> and has </a:t>
            </a:r>
            <a:r>
              <a:rPr lang="da-DK" err="1"/>
              <a:t>no</a:t>
            </a:r>
            <a:r>
              <a:rPr lang="da-DK"/>
              <a:t> </a:t>
            </a:r>
            <a:r>
              <a:rPr lang="da-DK" err="1"/>
              <a:t>effects</a:t>
            </a:r>
            <a:r>
              <a:rPr lang="da-DK"/>
              <a:t>, </a:t>
            </a:r>
            <a:r>
              <a:rPr lang="da-DK" err="1"/>
              <a:t>while</a:t>
            </a:r>
            <a:r>
              <a:rPr lang="da-DK"/>
              <a:t> </a:t>
            </a:r>
            <a:r>
              <a:rPr lang="da-DK" err="1"/>
              <a:t>some</a:t>
            </a:r>
            <a:r>
              <a:rPr lang="da-DK"/>
              <a:t>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further</a:t>
            </a:r>
            <a:r>
              <a:rPr lang="da-DK"/>
              <a:t> mutations.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28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Perhaps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remember</a:t>
            </a:r>
            <a:r>
              <a:rPr lang="da-DK"/>
              <a:t> the hallmarks of cancer, in </a:t>
            </a:r>
            <a:r>
              <a:rPr lang="da-DK" err="1"/>
              <a:t>order</a:t>
            </a:r>
            <a:r>
              <a:rPr lang="da-DK"/>
              <a:t> for  a </a:t>
            </a:r>
            <a:r>
              <a:rPr lang="da-DK" err="1"/>
              <a:t>cell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</a:t>
            </a:r>
            <a:r>
              <a:rPr lang="da-DK" err="1"/>
              <a:t>cancerous</a:t>
            </a:r>
            <a:r>
              <a:rPr lang="da-DK"/>
              <a:t>,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</a:t>
            </a:r>
            <a:r>
              <a:rPr lang="da-DK" err="1"/>
              <a:t>need</a:t>
            </a:r>
            <a:r>
              <a:rPr lang="da-DK"/>
              <a:t> to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aqcuired</a:t>
            </a:r>
            <a:r>
              <a:rPr lang="da-DK"/>
              <a:t>. I </a:t>
            </a:r>
            <a:r>
              <a:rPr lang="da-DK" err="1"/>
              <a:t>won’t</a:t>
            </a:r>
            <a:r>
              <a:rPr lang="da-DK"/>
              <a:t> go </a:t>
            </a:r>
            <a:r>
              <a:rPr lang="da-DK" err="1"/>
              <a:t>through</a:t>
            </a:r>
            <a:r>
              <a:rPr lang="da-DK"/>
              <a:t> all of </a:t>
            </a:r>
            <a:r>
              <a:rPr lang="da-DK" err="1"/>
              <a:t>them</a:t>
            </a:r>
            <a:r>
              <a:rPr lang="da-DK"/>
              <a:t>, but </a:t>
            </a:r>
            <a:r>
              <a:rPr lang="da-DK" err="1"/>
              <a:t>they</a:t>
            </a:r>
            <a:r>
              <a:rPr lang="da-DK"/>
              <a:t> all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loss</a:t>
            </a:r>
            <a:r>
              <a:rPr lang="da-DK"/>
              <a:t> of normal </a:t>
            </a:r>
            <a:r>
              <a:rPr lang="da-DK" err="1"/>
              <a:t>cellular</a:t>
            </a:r>
            <a:r>
              <a:rPr lang="da-DK"/>
              <a:t> </a:t>
            </a:r>
            <a:r>
              <a:rPr lang="da-DK" err="1"/>
              <a:t>regulation</a:t>
            </a:r>
            <a:r>
              <a:rPr lang="da-DK"/>
              <a:t>. </a:t>
            </a:r>
          </a:p>
          <a:p>
            <a:r>
              <a:rPr lang="da-DK" err="1"/>
              <a:t>Many</a:t>
            </a:r>
            <a:r>
              <a:rPr lang="da-DK"/>
              <a:t> </a:t>
            </a:r>
            <a:r>
              <a:rPr lang="da-DK" err="1"/>
              <a:t>different</a:t>
            </a:r>
            <a:r>
              <a:rPr lang="da-DK"/>
              <a:t> mutations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the </a:t>
            </a:r>
            <a:r>
              <a:rPr lang="da-DK" err="1"/>
              <a:t>auisition</a:t>
            </a:r>
            <a:r>
              <a:rPr lang="da-DK"/>
              <a:t> of </a:t>
            </a:r>
            <a:r>
              <a:rPr lang="da-DK" err="1"/>
              <a:t>these</a:t>
            </a:r>
            <a:r>
              <a:rPr lang="da-DK"/>
              <a:t> </a:t>
            </a:r>
            <a:r>
              <a:rPr lang="da-DK" err="1"/>
              <a:t>traits</a:t>
            </a:r>
            <a:r>
              <a:rPr lang="da-DK"/>
              <a:t> and the </a:t>
            </a:r>
            <a:r>
              <a:rPr lang="da-DK" err="1"/>
              <a:t>mutational</a:t>
            </a:r>
            <a:r>
              <a:rPr lang="da-DK"/>
              <a:t> patterns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useful</a:t>
            </a:r>
            <a:r>
              <a:rPr lang="da-DK"/>
              <a:t> for </a:t>
            </a:r>
            <a:r>
              <a:rPr lang="da-DK" err="1"/>
              <a:t>predicting</a:t>
            </a:r>
            <a:r>
              <a:rPr lang="da-DK"/>
              <a:t> </a:t>
            </a:r>
            <a:r>
              <a:rPr lang="da-DK" err="1"/>
              <a:t>prognosis</a:t>
            </a:r>
            <a:r>
              <a:rPr lang="da-DK"/>
              <a:t> and </a:t>
            </a:r>
            <a:r>
              <a:rPr lang="da-DK" err="1"/>
              <a:t>effectiveness</a:t>
            </a:r>
            <a:r>
              <a:rPr lang="da-DK"/>
              <a:t> of </a:t>
            </a:r>
            <a:r>
              <a:rPr lang="da-DK" err="1"/>
              <a:t>treatment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A </a:t>
            </a:r>
            <a:r>
              <a:rPr lang="da-DK" err="1"/>
              <a:t>classic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a tumor-driver mutation is mutations in the tumor </a:t>
            </a:r>
            <a:r>
              <a:rPr lang="da-DK" err="1"/>
              <a:t>supressor</a:t>
            </a:r>
            <a:r>
              <a:rPr lang="da-DK"/>
              <a:t> TP53. This gene </a:t>
            </a:r>
            <a:r>
              <a:rPr lang="da-DK" err="1"/>
              <a:t>encodes</a:t>
            </a:r>
            <a:r>
              <a:rPr lang="da-DK"/>
              <a:t> the protein p53 </a:t>
            </a:r>
            <a:r>
              <a:rPr lang="da-DK" err="1"/>
              <a:t>that</a:t>
            </a:r>
            <a:r>
              <a:rPr lang="da-DK"/>
              <a:t> is </a:t>
            </a: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important</a:t>
            </a:r>
            <a:r>
              <a:rPr lang="da-DK"/>
              <a:t> for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maintenance</a:t>
            </a:r>
            <a:r>
              <a:rPr lang="da-DK"/>
              <a:t> by </a:t>
            </a:r>
            <a:r>
              <a:rPr lang="da-DK" err="1"/>
              <a:t>reacting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P53 </a:t>
            </a:r>
            <a:r>
              <a:rPr lang="da-DK" err="1"/>
              <a:t>reacts</a:t>
            </a:r>
            <a:r>
              <a:rPr lang="da-DK"/>
              <a:t> to DNA </a:t>
            </a:r>
            <a:r>
              <a:rPr lang="da-DK" err="1"/>
              <a:t>damage</a:t>
            </a:r>
            <a:r>
              <a:rPr lang="da-DK"/>
              <a:t> in </a:t>
            </a:r>
            <a:r>
              <a:rPr lang="da-DK" err="1"/>
              <a:t>several</a:t>
            </a:r>
            <a:r>
              <a:rPr lang="da-DK"/>
              <a:t> </a:t>
            </a:r>
            <a:r>
              <a:rPr lang="da-DK" err="1"/>
              <a:t>ways</a:t>
            </a:r>
            <a:r>
              <a:rPr lang="da-DK"/>
              <a:t>. It </a:t>
            </a:r>
            <a:r>
              <a:rPr lang="da-DK" err="1"/>
              <a:t>activates</a:t>
            </a:r>
            <a:r>
              <a:rPr lang="da-DK"/>
              <a:t> DNA </a:t>
            </a:r>
            <a:r>
              <a:rPr lang="da-DK" err="1"/>
              <a:t>repair</a:t>
            </a:r>
            <a:r>
              <a:rPr lang="da-DK"/>
              <a:t> </a:t>
            </a:r>
            <a:r>
              <a:rPr lang="da-DK" err="1"/>
              <a:t>mechanisms</a:t>
            </a:r>
            <a:r>
              <a:rPr lang="da-DK"/>
              <a:t> and </a:t>
            </a:r>
            <a:r>
              <a:rPr lang="da-DK" err="1"/>
              <a:t>can</a:t>
            </a:r>
            <a:r>
              <a:rPr lang="da-DK"/>
              <a:t> stop the </a:t>
            </a:r>
            <a:r>
              <a:rPr lang="da-DK" err="1"/>
              <a:t>cell</a:t>
            </a:r>
            <a:r>
              <a:rPr lang="da-DK"/>
              <a:t> </a:t>
            </a:r>
            <a:r>
              <a:rPr lang="da-DK" err="1"/>
              <a:t>cycle</a:t>
            </a:r>
            <a:r>
              <a:rPr lang="da-DK"/>
              <a:t> </a:t>
            </a:r>
            <a:r>
              <a:rPr lang="da-DK" err="1"/>
              <a:t>until</a:t>
            </a:r>
            <a:r>
              <a:rPr lang="da-DK"/>
              <a:t> DNA </a:t>
            </a:r>
            <a:r>
              <a:rPr lang="da-DK" err="1"/>
              <a:t>damage</a:t>
            </a:r>
            <a:r>
              <a:rPr lang="da-DK"/>
              <a:t> is </a:t>
            </a:r>
            <a:r>
              <a:rPr lang="da-DK" err="1"/>
              <a:t>fixed</a:t>
            </a:r>
            <a:r>
              <a:rPr lang="da-DK"/>
              <a:t>. Thus, a </a:t>
            </a:r>
            <a:r>
              <a:rPr lang="da-DK" err="1"/>
              <a:t>loss</a:t>
            </a:r>
            <a:r>
              <a:rPr lang="da-DK"/>
              <a:t> of </a:t>
            </a:r>
            <a:r>
              <a:rPr lang="da-DK" err="1"/>
              <a:t>function</a:t>
            </a:r>
            <a:r>
              <a:rPr lang="da-DK"/>
              <a:t> in </a:t>
            </a:r>
            <a:r>
              <a:rPr lang="da-DK" err="1"/>
              <a:t>this</a:t>
            </a:r>
            <a:r>
              <a:rPr lang="da-DK"/>
              <a:t> gene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lead</a:t>
            </a:r>
            <a:r>
              <a:rPr lang="da-DK"/>
              <a:t> to </a:t>
            </a:r>
            <a:r>
              <a:rPr lang="da-DK" err="1"/>
              <a:t>genomic</a:t>
            </a:r>
            <a:r>
              <a:rPr lang="da-DK"/>
              <a:t> </a:t>
            </a:r>
            <a:r>
              <a:rPr lang="da-DK" err="1"/>
              <a:t>instability</a:t>
            </a:r>
            <a:r>
              <a:rPr lang="da-DK"/>
              <a:t> and an </a:t>
            </a:r>
            <a:r>
              <a:rPr lang="da-DK" err="1"/>
              <a:t>increased</a:t>
            </a:r>
            <a:r>
              <a:rPr lang="da-DK"/>
              <a:t> </a:t>
            </a:r>
            <a:r>
              <a:rPr lang="da-DK" err="1"/>
              <a:t>risk</a:t>
            </a:r>
            <a:r>
              <a:rPr lang="da-DK"/>
              <a:t> of </a:t>
            </a:r>
            <a:r>
              <a:rPr lang="da-DK" err="1"/>
              <a:t>further</a:t>
            </a:r>
            <a:r>
              <a:rPr lang="da-DK"/>
              <a:t> mutations.</a:t>
            </a:r>
          </a:p>
          <a:p>
            <a:endParaRPr lang="da-DK"/>
          </a:p>
          <a:p>
            <a:endParaRPr lang="da-DK"/>
          </a:p>
          <a:p>
            <a:r>
              <a:rPr lang="da-DK"/>
              <a:t>So. How </a:t>
            </a:r>
            <a:r>
              <a:rPr lang="da-DK" err="1"/>
              <a:t>does</a:t>
            </a:r>
            <a:r>
              <a:rPr lang="da-DK"/>
              <a:t> mutations in general </a:t>
            </a:r>
            <a:r>
              <a:rPr lang="da-DK" err="1"/>
              <a:t>relate</a:t>
            </a:r>
            <a:r>
              <a:rPr lang="da-DK"/>
              <a:t> to cancer?</a:t>
            </a:r>
          </a:p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92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And </a:t>
            </a:r>
            <a:r>
              <a:rPr lang="da-DK" err="1"/>
              <a:t>this</a:t>
            </a:r>
            <a:r>
              <a:rPr lang="da-DK"/>
              <a:t> is </a:t>
            </a:r>
            <a:r>
              <a:rPr lang="da-DK" err="1"/>
              <a:t>what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want</a:t>
            </a:r>
            <a:r>
              <a:rPr lang="da-DK"/>
              <a:t> to </a:t>
            </a:r>
            <a:r>
              <a:rPr lang="da-DK" err="1"/>
              <a:t>investigate</a:t>
            </a:r>
            <a:r>
              <a:rPr lang="da-DK"/>
              <a:t> </a:t>
            </a:r>
            <a:r>
              <a:rPr lang="da-DK" err="1"/>
              <a:t>further</a:t>
            </a:r>
            <a:r>
              <a:rPr lang="da-DK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34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And </a:t>
            </a:r>
            <a:r>
              <a:rPr lang="da-DK" err="1"/>
              <a:t>how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doing</a:t>
            </a:r>
            <a:r>
              <a:rPr lang="da-DK"/>
              <a:t> </a:t>
            </a:r>
            <a:r>
              <a:rPr lang="da-DK" err="1"/>
              <a:t>this</a:t>
            </a:r>
            <a:r>
              <a:rPr lang="da-DK"/>
              <a:t>?</a:t>
            </a:r>
          </a:p>
          <a:p>
            <a:r>
              <a:rPr lang="da-DK"/>
              <a:t>The short version is </a:t>
            </a:r>
            <a:r>
              <a:rPr lang="da-DK" err="1"/>
              <a:t>that</a:t>
            </a:r>
            <a:r>
              <a:rPr lang="da-DK"/>
              <a:t> to find </a:t>
            </a:r>
            <a:r>
              <a:rPr lang="da-DK" err="1"/>
              <a:t>which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present in the tumor, </a:t>
            </a:r>
            <a:r>
              <a:rPr lang="da-DK" err="1"/>
              <a:t>we</a:t>
            </a:r>
            <a:r>
              <a:rPr lang="da-DK"/>
              <a:t> look at all the variation </a:t>
            </a:r>
            <a:r>
              <a:rPr lang="da-DK" err="1"/>
              <a:t>found</a:t>
            </a:r>
            <a:r>
              <a:rPr lang="da-DK"/>
              <a:t> in the tumor and </a:t>
            </a:r>
            <a:r>
              <a:rPr lang="da-DK" err="1"/>
              <a:t>subtract</a:t>
            </a:r>
            <a:r>
              <a:rPr lang="da-DK"/>
              <a:t> the variation </a:t>
            </a:r>
            <a:r>
              <a:rPr lang="da-DK" err="1"/>
              <a:t>found</a:t>
            </a:r>
            <a:r>
              <a:rPr lang="da-DK"/>
              <a:t> in the normal </a:t>
            </a:r>
            <a:r>
              <a:rPr lang="da-DK" err="1"/>
              <a:t>cells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28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And </a:t>
            </a:r>
            <a:r>
              <a:rPr lang="da-DK" err="1"/>
              <a:t>how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doing</a:t>
            </a:r>
            <a:r>
              <a:rPr lang="da-DK"/>
              <a:t> </a:t>
            </a:r>
            <a:r>
              <a:rPr lang="da-DK" err="1"/>
              <a:t>this</a:t>
            </a:r>
            <a:r>
              <a:rPr lang="da-DK"/>
              <a:t>?</a:t>
            </a:r>
          </a:p>
          <a:p>
            <a:r>
              <a:rPr lang="da-DK"/>
              <a:t>The short version is </a:t>
            </a:r>
            <a:r>
              <a:rPr lang="da-DK" err="1"/>
              <a:t>that</a:t>
            </a:r>
            <a:r>
              <a:rPr lang="da-DK"/>
              <a:t> to find </a:t>
            </a:r>
            <a:r>
              <a:rPr lang="da-DK" err="1"/>
              <a:t>which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present in the tumor, </a:t>
            </a:r>
            <a:r>
              <a:rPr lang="da-DK" err="1"/>
              <a:t>we</a:t>
            </a:r>
            <a:r>
              <a:rPr lang="da-DK"/>
              <a:t> look at all the variation </a:t>
            </a:r>
            <a:r>
              <a:rPr lang="da-DK" err="1"/>
              <a:t>found</a:t>
            </a:r>
            <a:r>
              <a:rPr lang="da-DK"/>
              <a:t> in the tumor and </a:t>
            </a:r>
            <a:r>
              <a:rPr lang="da-DK" err="1"/>
              <a:t>subtract</a:t>
            </a:r>
            <a:r>
              <a:rPr lang="da-DK"/>
              <a:t> the variation </a:t>
            </a:r>
            <a:r>
              <a:rPr lang="da-DK" err="1"/>
              <a:t>found</a:t>
            </a:r>
            <a:r>
              <a:rPr lang="da-DK"/>
              <a:t> in the normal </a:t>
            </a:r>
            <a:r>
              <a:rPr lang="da-DK" err="1"/>
              <a:t>cells</a:t>
            </a:r>
            <a:r>
              <a:rPr lang="da-DK"/>
              <a:t>.</a:t>
            </a:r>
          </a:p>
          <a:p>
            <a:r>
              <a:rPr lang="da-DK" err="1"/>
              <a:t>These</a:t>
            </a:r>
            <a:r>
              <a:rPr lang="da-DK"/>
              <a:t> mutations </a:t>
            </a:r>
            <a:r>
              <a:rPr lang="da-DK" err="1"/>
              <a:t>are</a:t>
            </a:r>
            <a:r>
              <a:rPr lang="da-DK"/>
              <a:t> the mutations </a:t>
            </a:r>
            <a:r>
              <a:rPr lang="da-DK" err="1"/>
              <a:t>found</a:t>
            </a:r>
            <a:r>
              <a:rPr lang="da-DK"/>
              <a:t> </a:t>
            </a:r>
            <a:r>
              <a:rPr lang="da-DK" err="1"/>
              <a:t>only</a:t>
            </a:r>
            <a:r>
              <a:rPr lang="da-DK"/>
              <a:t> in the tumor and </a:t>
            </a:r>
            <a:r>
              <a:rPr lang="da-DK" err="1"/>
              <a:t>they</a:t>
            </a:r>
            <a:r>
              <a:rPr lang="da-DK"/>
              <a:t> (or </a:t>
            </a:r>
            <a:r>
              <a:rPr lang="da-DK" err="1"/>
              <a:t>some</a:t>
            </a:r>
            <a:r>
              <a:rPr lang="da-DK"/>
              <a:t> of </a:t>
            </a:r>
            <a:r>
              <a:rPr lang="da-DK" err="1"/>
              <a:t>them</a:t>
            </a:r>
            <a:r>
              <a:rPr lang="da-DK"/>
              <a:t>) </a:t>
            </a:r>
            <a:r>
              <a:rPr lang="da-DK" err="1"/>
              <a:t>are</a:t>
            </a:r>
            <a:r>
              <a:rPr lang="da-DK"/>
              <a:t> the </a:t>
            </a:r>
            <a:r>
              <a:rPr lang="da-DK" err="1"/>
              <a:t>underlying</a:t>
            </a:r>
            <a:r>
              <a:rPr lang="da-DK"/>
              <a:t> </a:t>
            </a:r>
            <a:r>
              <a:rPr lang="da-DK" err="1"/>
              <a:t>reason</a:t>
            </a:r>
            <a:r>
              <a:rPr lang="da-DK"/>
              <a:t> for </a:t>
            </a:r>
            <a:r>
              <a:rPr lang="da-DK" err="1"/>
              <a:t>development</a:t>
            </a:r>
            <a:r>
              <a:rPr lang="da-DK"/>
              <a:t> of 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2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20/01/2020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br>
              <a:rPr lang="en-GB"/>
            </a:br>
            <a:br>
              <a:rPr lang="en-GB" sz="2400" spc="10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 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  <a:br>
              <a:rPr lang="en-GB"/>
            </a:br>
            <a:endParaRPr lang="en-GB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20/01/2020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20.01.2020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44311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  <a:br>
              <a:rPr lang="en-GB"/>
            </a:br>
            <a:r>
              <a:rPr lang="en-GB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  <a:br>
              <a:rPr lang="en-GB"/>
            </a:br>
            <a:endParaRPr lang="en-GB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endParaRPr lang="en-GB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20/01/2020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20/01/2020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text</a:t>
            </a:r>
            <a:endParaRPr lang="da-DK"/>
          </a:p>
          <a:p>
            <a:pPr lvl="1"/>
            <a:r>
              <a:rPr lang="da-DK"/>
              <a:t>2</a:t>
            </a:r>
          </a:p>
          <a:p>
            <a:pPr lvl="2"/>
            <a:r>
              <a:rPr lang="da-DK"/>
              <a:t>3</a:t>
            </a:r>
          </a:p>
          <a:p>
            <a:pPr lvl="3"/>
            <a:r>
              <a:rPr lang="da-DK"/>
              <a:t>4</a:t>
            </a:r>
          </a:p>
          <a:p>
            <a:pPr lvl="4"/>
            <a:r>
              <a:rPr lang="da-DK"/>
              <a:t>5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20.01.2020</a:t>
            </a:fld>
            <a:endParaRPr lang="da-DK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1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mailto:sesa@sund.ku.dk" TargetMode="External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10" Type="http://schemas.openxmlformats.org/officeDocument/2006/relationships/image" Target="../media/image62.webp"/><Relationship Id="rId4" Type="http://schemas.openxmlformats.org/officeDocument/2006/relationships/hyperlink" Target="mailto:moni@sund.ku.dk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hyperlink" Target="http://www.elsevier.com/termsandconditi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hyperlink" Target="http://www.elsevier.com/termsandconditio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16592F-7084-0646-9ED3-7A7AFE3B72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56" r="555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A6F460-BA24-194E-82E9-36989F4FB4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88B5C-B884-2749-9D98-51FBC727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Sophie Agger, </a:t>
            </a:r>
            <a:r>
              <a:rPr lang="da-DK" dirty="0" err="1"/>
              <a:t>PhD</a:t>
            </a:r>
            <a:r>
              <a:rPr lang="da-DK"/>
              <a:t> student</a:t>
            </a:r>
          </a:p>
          <a:p>
            <a:r>
              <a:rPr lang="da-DK"/>
              <a:t>Monica Nielsen, </a:t>
            </a:r>
            <a:r>
              <a:rPr lang="da-DK" err="1"/>
              <a:t>PhD</a:t>
            </a:r>
            <a:r>
              <a:rPr lang="da-DK"/>
              <a:t> student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E31A86B-30C4-9141-A613-EAB12BCCB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err="1"/>
              <a:t>Improving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understanding</a:t>
            </a:r>
            <a:r>
              <a:rPr lang="da-DK"/>
              <a:t> of </a:t>
            </a:r>
            <a:r>
              <a:rPr lang="da-DK" err="1"/>
              <a:t>canine</a:t>
            </a:r>
            <a:r>
              <a:rPr lang="da-DK"/>
              <a:t> cancers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999FA-0D89-A842-A84F-57DB90713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/>
          </a:p>
          <a:p>
            <a:r>
              <a:rPr lang="da-DK"/>
              <a:t>Cancer </a:t>
            </a:r>
            <a:r>
              <a:rPr lang="da-DK" err="1"/>
              <a:t>Genomics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112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454A34C-9E30-F744-95F1-D4B7063732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0697" t="-24" r="27116"/>
          <a:stretch/>
        </p:blipFill>
        <p:spPr>
          <a:xfrm rot="16200000">
            <a:off x="2718855" y="-2718858"/>
            <a:ext cx="6991353" cy="124290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3A8391-838D-AE4A-A3CC-FF7B8D7F6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2C2DBB-8D61-CF42-870E-CC5C86241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A Dog </a:t>
            </a:r>
            <a:r>
              <a:rPr lang="da-DK" err="1"/>
              <a:t>Oncology</a:t>
            </a:r>
            <a:r>
              <a:rPr lang="da-DK"/>
              <a:t> and </a:t>
            </a:r>
            <a:r>
              <a:rPr lang="da-DK" err="1"/>
              <a:t>Genome</a:t>
            </a:r>
            <a:r>
              <a:rPr lang="da-DK"/>
              <a:t> </a:t>
            </a:r>
            <a:r>
              <a:rPr lang="da-DK" err="1"/>
              <a:t>project</a:t>
            </a:r>
            <a:r>
              <a:rPr lang="da-DK"/>
              <a:t> (D.O.G)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999FA-0D89-A842-A84F-57DB90713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err="1"/>
              <a:t>Somatic</a:t>
            </a:r>
            <a:r>
              <a:rPr lang="da-DK"/>
              <a:t> mutations in </a:t>
            </a:r>
            <a:r>
              <a:rPr lang="da-DK" err="1"/>
              <a:t>canine</a:t>
            </a:r>
            <a:r>
              <a:rPr lang="da-DK"/>
              <a:t> cancers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F81E41-6D69-DF46-BB05-21CB31473E33}"/>
              </a:ext>
            </a:extLst>
          </p:cNvPr>
          <p:cNvSpPr/>
          <p:nvPr/>
        </p:nvSpPr>
        <p:spPr>
          <a:xfrm>
            <a:off x="-3" y="6749287"/>
            <a:ext cx="124290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800" i="1">
                <a:solidFill>
                  <a:schemeClr val="bg1">
                    <a:lumMod val="50000"/>
                  </a:schemeClr>
                </a:solidFill>
              </a:rPr>
              <a:t>Dylan Burnette and Jennifer </a:t>
            </a:r>
            <a:r>
              <a:rPr lang="da-DK" sz="800" i="1" err="1">
                <a:solidFill>
                  <a:schemeClr val="bg1">
                    <a:lumMod val="50000"/>
                  </a:schemeClr>
                </a:solidFill>
              </a:rPr>
              <a:t>Lippincott</a:t>
            </a:r>
            <a:r>
              <a:rPr lang="da-DK" sz="800" i="1">
                <a:solidFill>
                  <a:schemeClr val="bg1">
                    <a:lumMod val="50000"/>
                  </a:schemeClr>
                </a:solidFill>
              </a:rPr>
              <a:t>-Schwartz, 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Eunice Kennedy </a:t>
            </a:r>
            <a:r>
              <a:rPr lang="da-DK" sz="800" err="1">
                <a:solidFill>
                  <a:schemeClr val="bg1">
                    <a:lumMod val="50000"/>
                  </a:schemeClr>
                </a:solidFill>
              </a:rPr>
              <a:t>Shriver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a-DK" sz="800" i="1">
                <a:solidFill>
                  <a:schemeClr val="bg1">
                    <a:lumMod val="50000"/>
                  </a:schemeClr>
                </a:solidFill>
              </a:rPr>
              <a:t>National </a:t>
            </a:r>
            <a:r>
              <a:rPr lang="da-DK" sz="800" i="1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 i="1">
                <a:solidFill>
                  <a:schemeClr val="bg1">
                    <a:lumMod val="50000"/>
                  </a:schemeClr>
                </a:solidFill>
              </a:rPr>
              <a:t> of Child Health and Human Development, National </a:t>
            </a:r>
            <a:r>
              <a:rPr lang="da-DK" sz="800" i="1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 i="1">
                <a:solidFill>
                  <a:schemeClr val="bg1">
                    <a:lumMod val="50000"/>
                  </a:schemeClr>
                </a:solidFill>
              </a:rPr>
              <a:t> of Health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E780832-B567-CB44-8167-DEE9F8B6B44F}"/>
              </a:ext>
            </a:extLst>
          </p:cNvPr>
          <p:cNvSpPr txBox="1">
            <a:spLocks/>
          </p:cNvSpPr>
          <p:nvPr/>
        </p:nvSpPr>
        <p:spPr>
          <a:xfrm>
            <a:off x="6622257" y="3942087"/>
            <a:ext cx="4979193" cy="1358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a-DK" sz="1800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sz="12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C79C60-4217-D44C-966B-1150A35C6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6413" y="3925505"/>
            <a:ext cx="4946650" cy="899766"/>
          </a:xfrm>
        </p:spPr>
        <p:txBody>
          <a:bodyPr/>
          <a:lstStyle/>
          <a:p>
            <a:r>
              <a:rPr lang="da-DK"/>
              <a:t>Sophie Agger, </a:t>
            </a:r>
            <a:r>
              <a:rPr lang="da-DK" err="1"/>
              <a:t>PhD</a:t>
            </a:r>
            <a:r>
              <a:rPr lang="da-DK"/>
              <a:t> student</a:t>
            </a:r>
          </a:p>
          <a:p>
            <a:endParaRPr lang="da-DK"/>
          </a:p>
          <a:p>
            <a:r>
              <a:rPr lang="da-DK" sz="1200"/>
              <a:t>Supervisors:</a:t>
            </a:r>
          </a:p>
          <a:p>
            <a:r>
              <a:rPr lang="da-DK" sz="1200" err="1"/>
              <a:t>Associate</a:t>
            </a:r>
            <a:r>
              <a:rPr lang="da-DK" sz="1200"/>
              <a:t> professor Maja Arendt, DVM, </a:t>
            </a:r>
            <a:r>
              <a:rPr lang="da-DK" sz="1200" err="1"/>
              <a:t>PhD</a:t>
            </a:r>
            <a:r>
              <a:rPr lang="da-DK" sz="1200"/>
              <a:t>, </a:t>
            </a:r>
            <a:r>
              <a:rPr lang="da-DK" sz="1200" err="1"/>
              <a:t>DipECVIM</a:t>
            </a:r>
            <a:r>
              <a:rPr lang="da-DK" sz="1200"/>
              <a:t>-CA(</a:t>
            </a:r>
            <a:r>
              <a:rPr lang="da-DK" sz="1200" err="1"/>
              <a:t>onc</a:t>
            </a:r>
            <a:r>
              <a:rPr lang="da-DK" sz="1200"/>
              <a:t>) Professor Annemarie T. Kristensen, DVM, </a:t>
            </a:r>
            <a:r>
              <a:rPr lang="da-DK" sz="1200" err="1"/>
              <a:t>PhD</a:t>
            </a:r>
            <a:r>
              <a:rPr lang="da-DK" sz="1200"/>
              <a:t>, DACVIM-SA, </a:t>
            </a:r>
            <a:r>
              <a:rPr lang="da-DK" sz="1200" err="1"/>
              <a:t>DipECVIM</a:t>
            </a:r>
            <a:r>
              <a:rPr lang="da-DK" sz="1200"/>
              <a:t>-CA, </a:t>
            </a:r>
            <a:r>
              <a:rPr lang="da-DK" sz="1200" err="1"/>
              <a:t>DipECVIM</a:t>
            </a:r>
            <a:r>
              <a:rPr lang="da-DK" sz="1200"/>
              <a:t>-CA(</a:t>
            </a:r>
            <a:r>
              <a:rPr lang="da-DK" sz="1200" err="1"/>
              <a:t>onc</a:t>
            </a:r>
            <a:r>
              <a:rPr lang="da-DK" sz="1200"/>
              <a:t>)</a:t>
            </a:r>
          </a:p>
          <a:p>
            <a:r>
              <a:rPr lang="da-DK" sz="1200"/>
              <a:t>Professor Kerstin Lindblad-</a:t>
            </a:r>
            <a:r>
              <a:rPr lang="da-DK" sz="1200" err="1"/>
              <a:t>Toh</a:t>
            </a:r>
            <a:r>
              <a:rPr lang="da-DK" sz="1200"/>
              <a:t>, </a:t>
            </a:r>
            <a:r>
              <a:rPr lang="da-DK" sz="1200" err="1"/>
              <a:t>PhD</a:t>
            </a:r>
            <a:endParaRPr lang="da-DK" sz="1200"/>
          </a:p>
          <a:p>
            <a:endParaRPr lang="da-DK" sz="1200"/>
          </a:p>
          <a:p>
            <a:endParaRPr lang="da-DK" sz="1200"/>
          </a:p>
        </p:txBody>
      </p:sp>
    </p:spTree>
    <p:extLst>
      <p:ext uri="{BB962C8B-B14F-4D97-AF65-F5344CB8AC3E}">
        <p14:creationId xmlns:p14="http://schemas.microsoft.com/office/powerpoint/2010/main" val="110532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B7C5-54EC-F84F-B564-BE14B92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9D47-8E0A-6B4B-A0FE-04FA7271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9E0BE-203E-B841-815B-7CD5D277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86FE4C-3ED7-5F4D-9EAF-AB4A1C278543}"/>
              </a:ext>
            </a:extLst>
          </p:cNvPr>
          <p:cNvGrpSpPr/>
          <p:nvPr/>
        </p:nvGrpSpPr>
        <p:grpSpPr>
          <a:xfrm>
            <a:off x="542196" y="3465143"/>
            <a:ext cx="6276376" cy="402615"/>
            <a:chOff x="735232" y="4906852"/>
            <a:chExt cx="6276376" cy="4026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C84311-6526-574F-9928-91CF6D72100B}"/>
                </a:ext>
              </a:extLst>
            </p:cNvPr>
            <p:cNvSpPr txBox="1"/>
            <p:nvPr/>
          </p:nvSpPr>
          <p:spPr>
            <a:xfrm>
              <a:off x="5013945" y="4906852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Mammary</a:t>
              </a:r>
              <a:r>
                <a:rPr lang="da-DK"/>
                <a:t> tumors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4B9213-110C-494D-93C7-099464CF502B}"/>
                </a:ext>
              </a:extLst>
            </p:cNvPr>
            <p:cNvSpPr txBox="1"/>
            <p:nvPr/>
          </p:nvSpPr>
          <p:spPr>
            <a:xfrm>
              <a:off x="3185612" y="4940135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Lymphoma</a:t>
              </a:r>
              <a:endParaRPr lang="da-DK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1DB0F8-E80B-BD46-BD23-F8871DAEC420}"/>
                </a:ext>
              </a:extLst>
            </p:cNvPr>
            <p:cNvSpPr txBox="1"/>
            <p:nvPr/>
          </p:nvSpPr>
          <p:spPr>
            <a:xfrm>
              <a:off x="735232" y="4906852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err="1"/>
                <a:t>Osteosarcoma</a:t>
              </a:r>
              <a:endParaRPr lang="da-DK"/>
            </a:p>
          </p:txBody>
        </p:sp>
      </p:grpSp>
      <p:sp>
        <p:nvSpPr>
          <p:cNvPr id="24" name="Bent Arrow 23">
            <a:extLst>
              <a:ext uri="{FF2B5EF4-FFF2-40B4-BE49-F238E27FC236}">
                <a16:creationId xmlns:a16="http://schemas.microsoft.com/office/drawing/2014/main" id="{6DC0BB0E-0085-794D-9723-3DF983A1F8B5}"/>
              </a:ext>
            </a:extLst>
          </p:cNvPr>
          <p:cNvSpPr/>
          <p:nvPr/>
        </p:nvSpPr>
        <p:spPr>
          <a:xfrm rot="10800000" flipH="1">
            <a:off x="1460665" y="4036712"/>
            <a:ext cx="7509480" cy="1686296"/>
          </a:xfrm>
          <a:prstGeom prst="bentArrow">
            <a:avLst>
              <a:gd name="adj1" fmla="val 25001"/>
              <a:gd name="adj2" fmla="val 25000"/>
              <a:gd name="adj3" fmla="val 25000"/>
              <a:gd name="adj4" fmla="val 8714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F8495071-3B25-9946-A429-8B1CE2C853CD}"/>
              </a:ext>
            </a:extLst>
          </p:cNvPr>
          <p:cNvSpPr/>
          <p:nvPr/>
        </p:nvSpPr>
        <p:spPr>
          <a:xfrm rot="10800000" flipH="1">
            <a:off x="3574474" y="4026633"/>
            <a:ext cx="5395671" cy="1686296"/>
          </a:xfrm>
          <a:prstGeom prst="bentArrow">
            <a:avLst>
              <a:gd name="adj1" fmla="val 25000"/>
              <a:gd name="adj2" fmla="val 24648"/>
              <a:gd name="adj3" fmla="val 25000"/>
              <a:gd name="adj4" fmla="val 875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E40BE46D-170A-6E4A-97DC-CE29861A30F6}"/>
              </a:ext>
            </a:extLst>
          </p:cNvPr>
          <p:cNvSpPr/>
          <p:nvPr/>
        </p:nvSpPr>
        <p:spPr>
          <a:xfrm rot="10800000" flipH="1">
            <a:off x="5450774" y="3993349"/>
            <a:ext cx="3519371" cy="1739735"/>
          </a:xfrm>
          <a:prstGeom prst="bentArrow">
            <a:avLst>
              <a:gd name="adj1" fmla="val 25000"/>
              <a:gd name="adj2" fmla="val 26466"/>
              <a:gd name="adj3" fmla="val 25000"/>
              <a:gd name="adj4" fmla="val 875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B45AB8-28AF-B74D-8B7E-36178078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-100000"/>
          </a:blip>
          <a:stretch>
            <a:fillRect/>
          </a:stretch>
        </p:blipFill>
        <p:spPr>
          <a:xfrm>
            <a:off x="168820" y="1232909"/>
            <a:ext cx="6160728" cy="222781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2BDE88-5528-4B4A-8139-81FE5C204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3782" y="3511470"/>
            <a:ext cx="2760616" cy="2788361"/>
          </a:xfrm>
          <a:prstGeom prst="rect">
            <a:avLst/>
          </a:prstGeom>
        </p:spPr>
      </p:pic>
      <p:sp>
        <p:nvSpPr>
          <p:cNvPr id="36" name="16-Point Star 35">
            <a:extLst>
              <a:ext uri="{FF2B5EF4-FFF2-40B4-BE49-F238E27FC236}">
                <a16:creationId xmlns:a16="http://schemas.microsoft.com/office/drawing/2014/main" id="{6F303CF9-A0F6-7C4E-A8EA-7D4979DA1971}"/>
              </a:ext>
            </a:extLst>
          </p:cNvPr>
          <p:cNvSpPr/>
          <p:nvPr/>
        </p:nvSpPr>
        <p:spPr>
          <a:xfrm>
            <a:off x="7374577" y="1389801"/>
            <a:ext cx="3621973" cy="1465183"/>
          </a:xfrm>
          <a:prstGeom prst="star16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err="1"/>
              <a:t>Improve</a:t>
            </a:r>
            <a:r>
              <a:rPr lang="da-DK" b="1"/>
              <a:t> </a:t>
            </a:r>
            <a:r>
              <a:rPr lang="da-DK" b="1" err="1"/>
              <a:t>understanding</a:t>
            </a:r>
            <a:r>
              <a:rPr lang="da-DK" b="1"/>
              <a:t> of cancer</a:t>
            </a:r>
          </a:p>
        </p:txBody>
      </p:sp>
    </p:spTree>
    <p:extLst>
      <p:ext uri="{BB962C8B-B14F-4D97-AF65-F5344CB8AC3E}">
        <p14:creationId xmlns:p14="http://schemas.microsoft.com/office/powerpoint/2010/main" val="4485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 descr="illedresultat for liquid biopsy animation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69" y="-130629"/>
            <a:ext cx="12496427" cy="749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374" y="685800"/>
            <a:ext cx="5998483" cy="5725885"/>
          </a:xfrm>
        </p:spPr>
        <p:txBody>
          <a:bodyPr/>
          <a:lstStyle/>
          <a:p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004" y="2710958"/>
            <a:ext cx="4946648" cy="7264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a-DK" sz="1800" dirty="0" err="1"/>
              <a:t>Ph.D</a:t>
            </a:r>
            <a:r>
              <a:rPr lang="da-DK" sz="1800" dirty="0"/>
              <a:t> projekt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99003" y="3730225"/>
            <a:ext cx="4946649" cy="4382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a-DK" dirty="0"/>
              <a:t>Monica Nielsen, </a:t>
            </a:r>
            <a:r>
              <a:rPr lang="da-DK" dirty="0" err="1"/>
              <a:t>Ph.D.</a:t>
            </a:r>
            <a:r>
              <a:rPr lang="da-DK" dirty="0"/>
              <a:t> studerende</a:t>
            </a:r>
            <a:endParaRPr lang="da-DK" dirty="0">
              <a:cs typeface="Microsoft New Tai Lue"/>
            </a:endParaRPr>
          </a:p>
          <a:p>
            <a:endParaRPr lang="da-DK" dirty="0"/>
          </a:p>
          <a:p>
            <a:r>
              <a:rPr lang="da-DK" sz="1200" dirty="0"/>
              <a:t>Vejledere:</a:t>
            </a:r>
            <a:endParaRPr lang="da-DK" sz="1200" dirty="0">
              <a:cs typeface="Microsoft New Tai Lue"/>
            </a:endParaRPr>
          </a:p>
          <a:p>
            <a:r>
              <a:rPr lang="da-DK" sz="1200" dirty="0"/>
              <a:t>Lektor Maja Arendt, </a:t>
            </a:r>
            <a:r>
              <a:rPr lang="da-DK" sz="1200" dirty="0">
                <a:ea typeface="+mn-lt"/>
                <a:cs typeface="+mn-lt"/>
              </a:rPr>
              <a:t>DVM, </a:t>
            </a:r>
            <a:r>
              <a:rPr lang="da-DK" sz="1200" dirty="0" err="1">
                <a:ea typeface="+mn-lt"/>
                <a:cs typeface="+mn-lt"/>
              </a:rPr>
              <a:t>PhD</a:t>
            </a:r>
            <a:r>
              <a:rPr lang="da-DK" sz="1200" dirty="0">
                <a:ea typeface="+mn-lt"/>
                <a:cs typeface="+mn-lt"/>
              </a:rPr>
              <a:t>, </a:t>
            </a:r>
            <a:r>
              <a:rPr lang="da-DK" sz="1200" dirty="0" err="1">
                <a:ea typeface="+mn-lt"/>
                <a:cs typeface="+mn-lt"/>
              </a:rPr>
              <a:t>DipECVIM</a:t>
            </a:r>
            <a:r>
              <a:rPr lang="da-DK" sz="1200" dirty="0">
                <a:ea typeface="+mn-lt"/>
                <a:cs typeface="+mn-lt"/>
              </a:rPr>
              <a:t>-CA(</a:t>
            </a:r>
            <a:r>
              <a:rPr lang="da-DK" sz="1200" dirty="0" err="1">
                <a:ea typeface="+mn-lt"/>
                <a:cs typeface="+mn-lt"/>
              </a:rPr>
              <a:t>onc</a:t>
            </a:r>
            <a:r>
              <a:rPr lang="da-DK" sz="1200" dirty="0">
                <a:ea typeface="+mn-lt"/>
                <a:cs typeface="+mn-lt"/>
              </a:rPr>
              <a:t>)</a:t>
            </a:r>
            <a:endParaRPr lang="da-DK" sz="1200" dirty="0"/>
          </a:p>
          <a:p>
            <a:r>
              <a:rPr lang="da-DK" sz="1200" dirty="0"/>
              <a:t>Lektor Hanne Gredal, DVM, </a:t>
            </a:r>
            <a:r>
              <a:rPr lang="da-DK" sz="1200" dirty="0" err="1"/>
              <a:t>PhD</a:t>
            </a:r>
            <a:endParaRPr lang="da-DK" sz="1200" dirty="0">
              <a:cs typeface="Microsoft New Tai Lue"/>
            </a:endParaRPr>
          </a:p>
          <a:p>
            <a:r>
              <a:rPr lang="da-DK" sz="1200" dirty="0"/>
              <a:t>Professor Merete Fredholm,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Dr.Vet.Sci</a:t>
            </a:r>
            <a:endParaRPr lang="da-DK" sz="1200" dirty="0"/>
          </a:p>
          <a:p>
            <a:r>
              <a:rPr lang="da-DK" sz="1200" dirty="0"/>
              <a:t>Lisa </a:t>
            </a:r>
            <a:r>
              <a:rPr lang="da-DK" sz="1200" dirty="0" err="1"/>
              <a:t>Alves</a:t>
            </a:r>
            <a:r>
              <a:rPr lang="da-DK" sz="1200" dirty="0"/>
              <a:t>, DVM,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DipECVIM</a:t>
            </a:r>
            <a:endParaRPr lang="da-DK" sz="1200" dirty="0">
              <a:cs typeface="Microsoft New Tai Lue"/>
            </a:endParaRPr>
          </a:p>
          <a:p>
            <a:r>
              <a:rPr lang="da-DK" sz="1200" dirty="0"/>
              <a:t>Jane </a:t>
            </a:r>
            <a:r>
              <a:rPr lang="da-DK" sz="1200" dirty="0" err="1"/>
              <a:t>Dobson</a:t>
            </a:r>
            <a:r>
              <a:rPr lang="da-DK" sz="1200" dirty="0"/>
              <a:t>, </a:t>
            </a:r>
            <a:r>
              <a:rPr lang="da-DK" sz="1200" dirty="0">
                <a:ea typeface="+mn-lt"/>
                <a:cs typeface="+mn-lt"/>
              </a:rPr>
              <a:t>DVM, </a:t>
            </a:r>
            <a:r>
              <a:rPr lang="da-DK" sz="1200" dirty="0" err="1">
                <a:ea typeface="+mn-lt"/>
                <a:cs typeface="+mn-lt"/>
              </a:rPr>
              <a:t>DipECVIM</a:t>
            </a:r>
            <a:r>
              <a:rPr lang="da-DK" sz="1200" dirty="0">
                <a:ea typeface="+mn-lt"/>
                <a:cs typeface="+mn-lt"/>
              </a:rPr>
              <a:t>-CA</a:t>
            </a:r>
            <a:endParaRPr lang="da-DK" sz="1200" dirty="0"/>
          </a:p>
          <a:p>
            <a:r>
              <a:rPr lang="da-DK" sz="1200" dirty="0" err="1"/>
              <a:t>Faculty</a:t>
            </a:r>
            <a:r>
              <a:rPr lang="da-DK" sz="1200" dirty="0"/>
              <a:t> David Adams, </a:t>
            </a:r>
            <a:r>
              <a:rPr lang="da-DK" sz="1200" dirty="0" err="1"/>
              <a:t>B.Sc</a:t>
            </a:r>
            <a:r>
              <a:rPr lang="da-DK" sz="1200" dirty="0"/>
              <a:t>, </a:t>
            </a:r>
            <a:r>
              <a:rPr lang="da-DK" sz="1200" dirty="0" err="1"/>
              <a:t>PhD</a:t>
            </a:r>
            <a:r>
              <a:rPr lang="da-DK" sz="1200" dirty="0"/>
              <a:t>, </a:t>
            </a:r>
            <a:r>
              <a:rPr lang="da-DK" sz="1200" dirty="0" err="1"/>
              <a:t>F.Med.Sci</a:t>
            </a:r>
            <a:endParaRPr lang="da-DK" sz="1200" dirty="0">
              <a:cs typeface="Microsoft New Tai Lue"/>
            </a:endParaRPr>
          </a:p>
          <a:p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099003" y="1161714"/>
            <a:ext cx="4946649" cy="13454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a-DK" sz="3000" dirty="0">
                <a:cs typeface="Microsoft New Tai Lue"/>
              </a:rPr>
              <a:t>Brugen af flydende biopsier til klassifikation af hjernetumorer hos hunde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E2BE1-AF07-4224-9AB3-32ED22129D66}"/>
              </a:ext>
            </a:extLst>
          </p:cNvPr>
          <p:cNvSpPr txBox="1"/>
          <p:nvPr/>
        </p:nvSpPr>
        <p:spPr>
          <a:xfrm>
            <a:off x="11003666" y="6557057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Microsoft New Tai Lue"/>
              </a:rPr>
              <a:t>Image: QUIAGEN</a:t>
            </a:r>
          </a:p>
        </p:txBody>
      </p:sp>
    </p:spTree>
    <p:extLst>
      <p:ext uri="{BB962C8B-B14F-4D97-AF65-F5344CB8AC3E}">
        <p14:creationId xmlns:p14="http://schemas.microsoft.com/office/powerpoint/2010/main" val="372283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56" y="2455312"/>
            <a:ext cx="3929743" cy="440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Hjernetumorer hos hunde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err="1">
                <a:cs typeface="Microsoft New Tai Lue"/>
              </a:rPr>
              <a:t>Flere</a:t>
            </a:r>
            <a:r>
              <a:rPr lang="en-GB">
                <a:cs typeface="Microsoft New Tai Lue"/>
              </a:rPr>
              <a:t> </a:t>
            </a:r>
            <a:r>
              <a:rPr lang="en-GB" err="1">
                <a:cs typeface="Microsoft New Tai Lue"/>
              </a:rPr>
              <a:t>forskellige</a:t>
            </a:r>
            <a:r>
              <a:rPr lang="en-GB">
                <a:cs typeface="Microsoft New Tai Lue"/>
              </a:rPr>
              <a:t> </a:t>
            </a:r>
            <a:r>
              <a:rPr lang="en-GB" err="1">
                <a:cs typeface="Microsoft New Tai Lue"/>
              </a:rPr>
              <a:t>sygdomme</a:t>
            </a:r>
            <a:endParaRPr lang="en-GB" dirty="0" err="1">
              <a:cs typeface="Microsoft New Tai Lue"/>
            </a:endParaRPr>
          </a:p>
          <a:p>
            <a:r>
              <a:rPr lang="en-GB" err="1"/>
              <a:t>Ikke</a:t>
            </a:r>
            <a:r>
              <a:rPr lang="en-GB"/>
              <a:t> </a:t>
            </a:r>
            <a:r>
              <a:rPr lang="en-GB" err="1"/>
              <a:t>ualmindeligt</a:t>
            </a:r>
            <a:r>
              <a:rPr lang="en-GB"/>
              <a:t> </a:t>
            </a:r>
            <a:r>
              <a:rPr lang="en-GB" err="1"/>
              <a:t>forekommende</a:t>
            </a:r>
            <a:r>
              <a:rPr lang="en-GB"/>
              <a:t> (op </a:t>
            </a:r>
            <a:r>
              <a:rPr lang="en-GB" err="1"/>
              <a:t>til</a:t>
            </a:r>
            <a:r>
              <a:rPr lang="en-GB"/>
              <a:t> 4,5%)</a:t>
            </a:r>
          </a:p>
          <a:p>
            <a:r>
              <a:rPr lang="en-GB" err="1">
                <a:cs typeface="Microsoft New Tai Lue"/>
              </a:rPr>
              <a:t>Voksne</a:t>
            </a:r>
            <a:r>
              <a:rPr lang="en-GB">
                <a:cs typeface="Microsoft New Tai Lue"/>
              </a:rPr>
              <a:t> </a:t>
            </a:r>
            <a:r>
              <a:rPr lang="en-GB" err="1">
                <a:cs typeface="Microsoft New Tai Lue"/>
              </a:rPr>
              <a:t>og</a:t>
            </a:r>
            <a:r>
              <a:rPr lang="en-GB">
                <a:cs typeface="Microsoft New Tai Lue"/>
              </a:rPr>
              <a:t> seniorhunde</a:t>
            </a:r>
            <a:endParaRPr lang="en-GB"/>
          </a:p>
          <a:p>
            <a:r>
              <a:rPr lang="en-GB" err="1"/>
              <a:t>Brachycephale</a:t>
            </a:r>
            <a:r>
              <a:rPr lang="en-GB"/>
              <a:t> racer overrepræsenterede</a:t>
            </a:r>
            <a:endParaRPr lang="en-GB">
              <a:cs typeface="Microsoft New Tai Lue"/>
            </a:endParaRPr>
          </a:p>
          <a:p>
            <a:r>
              <a:rPr lang="en-GB" err="1"/>
              <a:t>Svære</a:t>
            </a:r>
            <a:r>
              <a:rPr lang="en-GB"/>
              <a:t> at </a:t>
            </a:r>
            <a:r>
              <a:rPr lang="en-GB" err="1"/>
              <a:t>diagnosticere</a:t>
            </a:r>
            <a:r>
              <a:rPr lang="en-GB"/>
              <a:t> </a:t>
            </a:r>
            <a:r>
              <a:rPr lang="en-GB" err="1"/>
              <a:t>og</a:t>
            </a:r>
            <a:r>
              <a:rPr lang="en-GB"/>
              <a:t> behandle.  </a:t>
            </a:r>
            <a:endParaRPr lang="en-GB">
              <a:cs typeface="Microsoft New Tai Lue"/>
            </a:endParaRPr>
          </a:p>
          <a:p>
            <a:pPr marL="0" indent="0">
              <a:buNone/>
            </a:pPr>
            <a:endParaRPr lang="en-GB">
              <a:cs typeface="Microsoft New Tai Lue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20.01.2020</a:t>
            </a:fld>
            <a:endParaRPr lang="da-DK"/>
          </a:p>
        </p:txBody>
      </p:sp>
      <p:sp>
        <p:nvSpPr>
          <p:cNvPr id="7" name="Tekstfelt 6"/>
          <p:cNvSpPr txBox="1"/>
          <p:nvPr/>
        </p:nvSpPr>
        <p:spPr>
          <a:xfrm>
            <a:off x="475910" y="6023303"/>
            <a:ext cx="825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/>
              <a:t>Song et al., 2013: </a:t>
            </a:r>
            <a:r>
              <a:rPr lang="da-DK" sz="1400" err="1"/>
              <a:t>Postmortem</a:t>
            </a:r>
            <a:r>
              <a:rPr lang="da-DK" sz="1400"/>
              <a:t> Evaluation of 435 Cases of </a:t>
            </a:r>
            <a:r>
              <a:rPr lang="da-DK" sz="1400" err="1"/>
              <a:t>Intercranial</a:t>
            </a:r>
            <a:r>
              <a:rPr lang="da-DK" sz="1400"/>
              <a:t> </a:t>
            </a:r>
            <a:r>
              <a:rPr lang="da-DK" sz="1400" err="1"/>
              <a:t>Neoplasia</a:t>
            </a:r>
            <a:r>
              <a:rPr lang="da-DK" sz="1400"/>
              <a:t> in Dogs and </a:t>
            </a:r>
            <a:r>
              <a:rPr lang="da-DK" sz="1400" err="1"/>
              <a:t>Relationship</a:t>
            </a:r>
            <a:r>
              <a:rPr lang="da-DK" sz="1400"/>
              <a:t> of </a:t>
            </a:r>
            <a:r>
              <a:rPr lang="da-DK" sz="1400" err="1"/>
              <a:t>Neoplasm</a:t>
            </a:r>
            <a:r>
              <a:rPr lang="da-DK" sz="1400"/>
              <a:t> with </a:t>
            </a:r>
            <a:r>
              <a:rPr lang="da-DK" sz="1400" err="1"/>
              <a:t>Breed</a:t>
            </a:r>
            <a:r>
              <a:rPr lang="da-DK" sz="1400"/>
              <a:t>, Age, and Body </a:t>
            </a:r>
            <a:r>
              <a:rPr lang="da-DK" sz="1400" err="1"/>
              <a:t>Weight</a:t>
            </a:r>
            <a:r>
              <a:rPr lang="da-DK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4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4837FDAA-1BD7-4375-8831-71F51F6C30CE}"/>
              </a:ext>
            </a:extLst>
          </p:cNvPr>
          <p:cNvSpPr/>
          <p:nvPr/>
        </p:nvSpPr>
        <p:spPr>
          <a:xfrm>
            <a:off x="8667507" y="3685571"/>
            <a:ext cx="2527139" cy="140825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BED4EF-CE99-478F-AAC4-CC21725CD150}"/>
              </a:ext>
            </a:extLst>
          </p:cNvPr>
          <p:cNvSpPr/>
          <p:nvPr/>
        </p:nvSpPr>
        <p:spPr>
          <a:xfrm>
            <a:off x="8667508" y="1838445"/>
            <a:ext cx="2527139" cy="14082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601208-ADA5-45C2-99DE-B9F8C875E6D3}"/>
              </a:ext>
            </a:extLst>
          </p:cNvPr>
          <p:cNvSpPr/>
          <p:nvPr/>
        </p:nvSpPr>
        <p:spPr>
          <a:xfrm>
            <a:off x="208343" y="3685572"/>
            <a:ext cx="2527139" cy="14082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CC8E54-1F22-4D1C-A3E5-7AF656CDD3E4}"/>
              </a:ext>
            </a:extLst>
          </p:cNvPr>
          <p:cNvSpPr/>
          <p:nvPr/>
        </p:nvSpPr>
        <p:spPr>
          <a:xfrm>
            <a:off x="208343" y="1838445"/>
            <a:ext cx="2527139" cy="14082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CE3EA-C707-4940-A1B7-5E77F023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Microsoft New Tai Lue"/>
              </a:rPr>
              <a:t>Hvis</a:t>
            </a:r>
            <a:r>
              <a:rPr lang="en-US" dirty="0">
                <a:cs typeface="Microsoft New Tai Lue"/>
              </a:rPr>
              <a:t> en </a:t>
            </a:r>
            <a:r>
              <a:rPr lang="en-US" dirty="0" err="1">
                <a:cs typeface="Microsoft New Tai Lue"/>
              </a:rPr>
              <a:t>hund</a:t>
            </a:r>
            <a:r>
              <a:rPr lang="en-US" dirty="0">
                <a:cs typeface="Microsoft New Tai Lue"/>
              </a:rPr>
              <a:t> </a:t>
            </a:r>
            <a:r>
              <a:rPr lang="en-US" dirty="0" err="1">
                <a:cs typeface="Microsoft New Tai Lue"/>
              </a:rPr>
              <a:t>mistænkes</a:t>
            </a:r>
            <a:r>
              <a:rPr lang="en-US" dirty="0">
                <a:cs typeface="Microsoft New Tai Lue"/>
              </a:rPr>
              <a:t> for en </a:t>
            </a:r>
            <a:r>
              <a:rPr lang="en-US" dirty="0" err="1">
                <a:cs typeface="Microsoft New Tai Lue"/>
              </a:rPr>
              <a:t>hjernetumor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9733-C958-47B9-BBDE-BD4A2C5D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E6FA9-4699-42FE-BF2C-3AE694E2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pic>
        <p:nvPicPr>
          <p:cNvPr id="13" name="Picture 13" descr="A person and a dog looking at the camera&#10;&#10;Description generated with high confidence">
            <a:extLst>
              <a:ext uri="{FF2B5EF4-FFF2-40B4-BE49-F238E27FC236}">
                <a16:creationId xmlns:a16="http://schemas.microsoft.com/office/drawing/2014/main" id="{5585B806-A48D-45FD-A127-28B72712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56" y="2076773"/>
            <a:ext cx="5525946" cy="3659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C7503-5BFC-4B5D-81EA-BA1F5B5E6AD1}"/>
              </a:ext>
            </a:extLst>
          </p:cNvPr>
          <p:cNvSpPr txBox="1"/>
          <p:nvPr/>
        </p:nvSpPr>
        <p:spPr>
          <a:xfrm>
            <a:off x="538223" y="207669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Microsoft New Tai Lue"/>
              </a:rPr>
              <a:t>Grundig klinisk &amp;</a:t>
            </a:r>
            <a:br>
              <a:rPr lang="en-US" dirty="0">
                <a:cs typeface="Microsoft New Tai Lue"/>
              </a:rPr>
            </a:br>
            <a:r>
              <a:rPr lang="en-US">
                <a:cs typeface="Microsoft New Tai Lue"/>
              </a:rPr>
              <a:t>neurologisk undersøgelse</a:t>
            </a:r>
            <a:endParaRPr lang="en-US" dirty="0">
              <a:cs typeface="Microsoft New Tai L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26646-0B40-4AEE-82EA-8A27F3FFC173}"/>
              </a:ext>
            </a:extLst>
          </p:cNvPr>
          <p:cNvSpPr txBox="1"/>
          <p:nvPr/>
        </p:nvSpPr>
        <p:spPr>
          <a:xfrm>
            <a:off x="538222" y="41794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Microsoft New Tai Lue"/>
              </a:rPr>
              <a:t>Blodprøver mm. </a:t>
            </a:r>
            <a:endParaRPr lang="en-US" dirty="0">
              <a:cs typeface="Microsoft New Tai L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6310-C30C-4EEC-B4BE-52D73937AE58}"/>
              </a:ext>
            </a:extLst>
          </p:cNvPr>
          <p:cNvSpPr txBox="1"/>
          <p:nvPr/>
        </p:nvSpPr>
        <p:spPr>
          <a:xfrm>
            <a:off x="9055260" y="236123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Microsoft New Tai Lue"/>
              </a:rPr>
              <a:t>Hjernescanning</a:t>
            </a:r>
            <a:endParaRPr lang="en-US" dirty="0">
              <a:cs typeface="Microsoft New Tai L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C6A08-14A8-4E01-A145-ED4EC8BBEAAF}"/>
              </a:ext>
            </a:extLst>
          </p:cNvPr>
          <p:cNvSpPr txBox="1"/>
          <p:nvPr/>
        </p:nvSpPr>
        <p:spPr>
          <a:xfrm>
            <a:off x="9547182" y="42083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Microsoft New Tai Lue"/>
              </a:rPr>
              <a:t>Biopsi</a:t>
            </a:r>
            <a:endParaRPr lang="en-US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4398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3BD16D-9F27-4EE5-A547-FDA98A00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81" y="1613545"/>
            <a:ext cx="8520895" cy="438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Flydende biopsi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20.01.2020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/>
          </a:p>
        </p:txBody>
      </p:sp>
      <p:pic>
        <p:nvPicPr>
          <p:cNvPr id="7" name="Picture 7" descr="A picture containing cable, drawing, mirror&#10;&#10;Description generated with very high confidence">
            <a:extLst>
              <a:ext uri="{FF2B5EF4-FFF2-40B4-BE49-F238E27FC236}">
                <a16:creationId xmlns:a16="http://schemas.microsoft.com/office/drawing/2014/main" id="{A35179FA-A6A2-4DEC-A7E4-F388ED76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613" y="3880704"/>
            <a:ext cx="2081863" cy="20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Genetiske kræftmarkører i blodbanen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20.01.2020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/>
          </a:p>
        </p:txBody>
      </p:sp>
      <p:pic>
        <p:nvPicPr>
          <p:cNvPr id="6" name="Picture 2" descr="illedresultat for circulating d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9" y="1327330"/>
            <a:ext cx="7344852" cy="52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D0B895-4F5A-4558-839E-295E1D5D2109}"/>
              </a:ext>
            </a:extLst>
          </p:cNvPr>
          <p:cNvSpPr/>
          <p:nvPr/>
        </p:nvSpPr>
        <p:spPr>
          <a:xfrm>
            <a:off x="2261041" y="1257902"/>
            <a:ext cx="2449974" cy="19387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Forskningshypotese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322763" y="3870325"/>
            <a:ext cx="11012488" cy="4675188"/>
          </a:xfrm>
        </p:spPr>
        <p:txBody>
          <a:bodyPr/>
          <a:lstStyle/>
          <a:p>
            <a:endParaRPr lang="da-DK"/>
          </a:p>
          <a:p>
            <a:endParaRPr lang="da-DK"/>
          </a:p>
          <a:p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20.01.2020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/>
          </a:p>
        </p:txBody>
      </p:sp>
      <p:pic>
        <p:nvPicPr>
          <p:cNvPr id="3074" name="Picture 2" descr="elateret bille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63" y="2540040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adsholder til indhold 5"/>
          <p:cNvSpPr txBox="1">
            <a:spLocks/>
          </p:cNvSpPr>
          <p:nvPr/>
        </p:nvSpPr>
        <p:spPr>
          <a:xfrm>
            <a:off x="588963" y="1660525"/>
            <a:ext cx="110124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Vi kan bruge flydende biopsier i form af blodprøver og rygmarvsvæskeprøver til at klassificerer hjernetumorer hos hunde</a:t>
            </a:r>
            <a:endParaRPr lang="en-GB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579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Æseløre 27"/>
          <p:cNvSpPr/>
          <p:nvPr/>
        </p:nvSpPr>
        <p:spPr>
          <a:xfrm>
            <a:off x="9931078" y="1079796"/>
            <a:ext cx="1940089" cy="1732633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20.01.2020</a:t>
            </a:fld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/>
          </a:p>
        </p:txBody>
      </p:sp>
      <p:pic>
        <p:nvPicPr>
          <p:cNvPr id="6" name="Picture 2" descr="A close up of an animal&#10;&#10;Description generated with very high confid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042" y="2629616"/>
            <a:ext cx="1946499" cy="17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18" y="575704"/>
            <a:ext cx="1420773" cy="1378572"/>
          </a:xfrm>
          <a:prstGeom prst="rect">
            <a:avLst/>
          </a:prstGeom>
        </p:spPr>
      </p:pic>
      <p:pic>
        <p:nvPicPr>
          <p:cNvPr id="9" name="Picture 4" descr="elateret bille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60" y="2159670"/>
            <a:ext cx="1914597" cy="14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lledresultat for spinal syrin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16" y="3446912"/>
            <a:ext cx="1600378" cy="160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elateret bille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014" y="5220106"/>
            <a:ext cx="1851743" cy="110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Lige pilforbindelse 11"/>
          <p:cNvCxnSpPr/>
          <p:nvPr/>
        </p:nvCxnSpPr>
        <p:spPr>
          <a:xfrm flipV="1">
            <a:off x="1897805" y="1920851"/>
            <a:ext cx="669158" cy="4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 flipV="1">
            <a:off x="2111045" y="3064073"/>
            <a:ext cx="705281" cy="18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/>
          <p:cNvCxnSpPr/>
          <p:nvPr/>
        </p:nvCxnSpPr>
        <p:spPr>
          <a:xfrm>
            <a:off x="2279361" y="4144561"/>
            <a:ext cx="652935" cy="1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/>
          <p:cNvCxnSpPr/>
          <p:nvPr/>
        </p:nvCxnSpPr>
        <p:spPr>
          <a:xfrm>
            <a:off x="2021507" y="4938349"/>
            <a:ext cx="543953" cy="43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led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32" y="2641299"/>
            <a:ext cx="1929773" cy="467324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91" y="893487"/>
            <a:ext cx="1960010" cy="540116"/>
          </a:xfrm>
          <a:prstGeom prst="rect">
            <a:avLst/>
          </a:prstGeom>
        </p:spPr>
      </p:pic>
      <p:pic>
        <p:nvPicPr>
          <p:cNvPr id="21" name="Billed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" b="14169"/>
          <a:stretch/>
        </p:blipFill>
        <p:spPr>
          <a:xfrm>
            <a:off x="7168464" y="1079796"/>
            <a:ext cx="2572996" cy="1732633"/>
          </a:xfrm>
          <a:prstGeom prst="rect">
            <a:avLst/>
          </a:prstGeom>
        </p:spPr>
      </p:pic>
      <p:sp>
        <p:nvSpPr>
          <p:cNvPr id="19" name="Tekstfelt 18"/>
          <p:cNvSpPr txBox="1"/>
          <p:nvPr/>
        </p:nvSpPr>
        <p:spPr>
          <a:xfrm>
            <a:off x="7337260" y="1345716"/>
            <a:ext cx="333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   GGAAACC</a:t>
            </a:r>
            <a:r>
              <a:rPr lang="da-DK" b="1">
                <a:solidFill>
                  <a:srgbClr val="FF0000"/>
                </a:solidFill>
              </a:rPr>
              <a:t>T</a:t>
            </a:r>
            <a:r>
              <a:rPr lang="da-DK"/>
              <a:t>TAG</a:t>
            </a:r>
          </a:p>
          <a:p>
            <a:br>
              <a:rPr lang="da-DK"/>
            </a:br>
            <a:r>
              <a:rPr lang="da-DK"/>
              <a:t>   GGAAACCGTAG</a:t>
            </a:r>
          </a:p>
          <a:p>
            <a:endParaRPr lang="da-DK"/>
          </a:p>
        </p:txBody>
      </p:sp>
      <p:cxnSp>
        <p:nvCxnSpPr>
          <p:cNvPr id="23" name="Lige pilforbindelse 22"/>
          <p:cNvCxnSpPr/>
          <p:nvPr/>
        </p:nvCxnSpPr>
        <p:spPr>
          <a:xfrm>
            <a:off x="6860201" y="1920851"/>
            <a:ext cx="308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felt 26"/>
          <p:cNvSpPr txBox="1"/>
          <p:nvPr/>
        </p:nvSpPr>
        <p:spPr>
          <a:xfrm>
            <a:off x="10022325" y="1398564"/>
            <a:ext cx="22275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a-DK"/>
              <a:t>Liste over tumor-</a:t>
            </a:r>
            <a:br>
              <a:rPr lang="da-DK" dirty="0"/>
            </a:br>
            <a:r>
              <a:rPr lang="da-DK">
                <a:cs typeface="Microsoft New Tai Lue"/>
              </a:rPr>
              <a:t>specifikke mutationer</a:t>
            </a:r>
          </a:p>
        </p:txBody>
      </p:sp>
      <p:cxnSp>
        <p:nvCxnSpPr>
          <p:cNvPr id="31" name="Lige pilforbindelse 30"/>
          <p:cNvCxnSpPr/>
          <p:nvPr/>
        </p:nvCxnSpPr>
        <p:spPr>
          <a:xfrm>
            <a:off x="4975458" y="5024792"/>
            <a:ext cx="308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game, room&#10;&#10;Description generated with very high confidence">
            <a:extLst>
              <a:ext uri="{FF2B5EF4-FFF2-40B4-BE49-F238E27FC236}">
                <a16:creationId xmlns:a16="http://schemas.microsoft.com/office/drawing/2014/main" id="{4465A34D-A2D6-47F2-B54A-12AA5F811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944" y="3907171"/>
            <a:ext cx="2391137" cy="2371379"/>
          </a:xfrm>
          <a:prstGeom prst="rect">
            <a:avLst/>
          </a:prstGeom>
        </p:spPr>
      </p:pic>
      <p:pic>
        <p:nvPicPr>
          <p:cNvPr id="18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222B96-B88E-4BE7-A832-062875803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375" y="3220506"/>
            <a:ext cx="3775275" cy="32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FC0442-8CC4-9E40-A897-5EAFCCF6E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014" b="130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378D9-5F5F-E748-894A-4B8A0B632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6CE6-98E9-1C4C-B0DE-5CBFE067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56FC4-408D-434F-B806-6794C0731CE5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02F2F-8489-B947-B88D-4727536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70D97-C802-E24B-8506-02D696DA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2257" y="3942087"/>
            <a:ext cx="4979193" cy="1358659"/>
          </a:xfrm>
        </p:spPr>
        <p:txBody>
          <a:bodyPr/>
          <a:lstStyle/>
          <a:p>
            <a:r>
              <a:rPr lang="da-DK"/>
              <a:t>Sophie Agger, </a:t>
            </a:r>
            <a:r>
              <a:rPr lang="da-DK" err="1"/>
              <a:t>PhD</a:t>
            </a:r>
            <a:r>
              <a:rPr lang="da-DK"/>
              <a:t> student</a:t>
            </a:r>
          </a:p>
          <a:p>
            <a:endParaRPr lang="da-DK" sz="1200"/>
          </a:p>
          <a:p>
            <a:r>
              <a:rPr lang="da-DK" sz="1200"/>
              <a:t>Supervisors:</a:t>
            </a:r>
          </a:p>
          <a:p>
            <a:r>
              <a:rPr lang="da-DK" sz="1200" err="1"/>
              <a:t>Associate</a:t>
            </a:r>
            <a:r>
              <a:rPr lang="da-DK" sz="1200"/>
              <a:t> professor Maja Arendt, DVM, </a:t>
            </a:r>
            <a:r>
              <a:rPr lang="da-DK" sz="1200" err="1"/>
              <a:t>PhD</a:t>
            </a:r>
            <a:r>
              <a:rPr lang="da-DK" sz="1200"/>
              <a:t>, </a:t>
            </a:r>
            <a:r>
              <a:rPr lang="da-DK" sz="1200" err="1"/>
              <a:t>DipECVIM</a:t>
            </a:r>
            <a:r>
              <a:rPr lang="da-DK" sz="1200"/>
              <a:t>-CA(</a:t>
            </a:r>
            <a:r>
              <a:rPr lang="da-DK" sz="1200" err="1"/>
              <a:t>onc</a:t>
            </a:r>
            <a:r>
              <a:rPr lang="da-DK" sz="1200"/>
              <a:t>) Professor Annemarie T. Kristensen, DVM, </a:t>
            </a:r>
            <a:r>
              <a:rPr lang="da-DK" sz="1200" err="1"/>
              <a:t>PhD</a:t>
            </a:r>
            <a:r>
              <a:rPr lang="da-DK" sz="1200"/>
              <a:t>, DACVIM-SA, </a:t>
            </a:r>
            <a:r>
              <a:rPr lang="da-DK" sz="1200" err="1"/>
              <a:t>DipECVIM</a:t>
            </a:r>
            <a:r>
              <a:rPr lang="da-DK" sz="1200"/>
              <a:t>-CA, </a:t>
            </a:r>
            <a:r>
              <a:rPr lang="da-DK" sz="1200" err="1"/>
              <a:t>DipECVIM</a:t>
            </a:r>
            <a:r>
              <a:rPr lang="da-DK" sz="1200"/>
              <a:t>-CA(</a:t>
            </a:r>
            <a:r>
              <a:rPr lang="da-DK" sz="1200" err="1"/>
              <a:t>onc</a:t>
            </a:r>
            <a:r>
              <a:rPr lang="da-DK" sz="1200"/>
              <a:t>)</a:t>
            </a:r>
          </a:p>
          <a:p>
            <a:r>
              <a:rPr lang="da-DK" sz="1200"/>
              <a:t>Professor Kerstin Lindblad-</a:t>
            </a:r>
            <a:r>
              <a:rPr lang="da-DK" sz="1200" err="1"/>
              <a:t>Toh</a:t>
            </a:r>
            <a:r>
              <a:rPr lang="da-DK" sz="1200"/>
              <a:t>, </a:t>
            </a:r>
            <a:r>
              <a:rPr lang="da-DK" sz="1200" err="1"/>
              <a:t>PhD</a:t>
            </a:r>
            <a:endParaRPr lang="da-DK" sz="1200"/>
          </a:p>
          <a:p>
            <a:endParaRPr lang="da-DK" sz="12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942CB-4E89-634A-9D70-51CCA09A7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/>
              <a:t>Liquid </a:t>
            </a:r>
            <a:r>
              <a:rPr lang="da-DK" err="1"/>
              <a:t>biopsies</a:t>
            </a:r>
            <a:r>
              <a:rPr lang="da-DK"/>
              <a:t> as a </a:t>
            </a:r>
            <a:r>
              <a:rPr lang="da-DK" err="1"/>
              <a:t>tool</a:t>
            </a:r>
            <a:r>
              <a:rPr lang="da-DK"/>
              <a:t> for </a:t>
            </a:r>
            <a:r>
              <a:rPr lang="da-DK" err="1"/>
              <a:t>tracking</a:t>
            </a:r>
            <a:r>
              <a:rPr lang="da-DK"/>
              <a:t> </a:t>
            </a:r>
            <a:r>
              <a:rPr lang="da-DK" err="1"/>
              <a:t>canine</a:t>
            </a:r>
            <a:r>
              <a:rPr lang="da-DK"/>
              <a:t>  </a:t>
            </a:r>
            <a:r>
              <a:rPr lang="da-DK" err="1"/>
              <a:t>mammary</a:t>
            </a:r>
            <a:r>
              <a:rPr lang="da-DK"/>
              <a:t> tumors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007E5-E8DB-B94A-9853-9D5804F7D6FA}"/>
              </a:ext>
            </a:extLst>
          </p:cNvPr>
          <p:cNvSpPr txBox="1"/>
          <p:nvPr/>
        </p:nvSpPr>
        <p:spPr>
          <a:xfrm>
            <a:off x="6044540" y="6448926"/>
            <a:ext cx="614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Credit: Ewa </a:t>
            </a:r>
            <a:r>
              <a:rPr lang="da-DK" sz="800" err="1">
                <a:solidFill>
                  <a:schemeClr val="bg1">
                    <a:lumMod val="50000"/>
                  </a:schemeClr>
                </a:solidFill>
              </a:rPr>
              <a:t>Krawczyk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, National Cancer </a:t>
            </a:r>
            <a:r>
              <a:rPr lang="da-DK" sz="800" err="1">
                <a:solidFill>
                  <a:schemeClr val="bg1">
                    <a:lumMod val="50000"/>
                  </a:schemeClr>
                </a:solidFill>
              </a:rPr>
              <a:t>Institute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 \ Georgetown </a:t>
            </a:r>
            <a:r>
              <a:rPr lang="da-DK" sz="800" err="1">
                <a:solidFill>
                  <a:schemeClr val="bg1">
                    <a:lumMod val="50000"/>
                  </a:schemeClr>
                </a:solidFill>
              </a:rPr>
              <a:t>Lombardi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 Comprehensive Cancer Center, National </a:t>
            </a:r>
            <a:r>
              <a:rPr lang="da-DK" sz="800" err="1">
                <a:solidFill>
                  <a:schemeClr val="bg1">
                    <a:lumMod val="50000"/>
                  </a:schemeClr>
                </a:solidFill>
              </a:rPr>
              <a:t>Institutes</a:t>
            </a:r>
            <a:r>
              <a:rPr lang="da-DK" sz="800">
                <a:solidFill>
                  <a:schemeClr val="bg1">
                    <a:lumMod val="50000"/>
                  </a:schemeClr>
                </a:solidFill>
              </a:rPr>
              <a:t> of Health</a:t>
            </a:r>
          </a:p>
          <a:p>
            <a:endParaRPr lang="da-DK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76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B24B-C8D6-744F-A749-39CE894E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</a:t>
            </a:r>
            <a:r>
              <a:rPr lang="da-DK" err="1"/>
              <a:t>cell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E863C-670B-9F45-8C21-34A2EF82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D4179-EBBC-6C46-BB06-2B7FB29E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F64BBD-F615-B448-8A1F-4C2BC1FBA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529" y="1053307"/>
            <a:ext cx="8432767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3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93C6AE6-5E15-644A-9164-071F59694E38}"/>
              </a:ext>
            </a:extLst>
          </p:cNvPr>
          <p:cNvSpPr txBox="1"/>
          <p:nvPr/>
        </p:nvSpPr>
        <p:spPr>
          <a:xfrm>
            <a:off x="9378835" y="35125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18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49B5-550C-4FB9-B439-DB5E6F07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B6269-5B04-46BC-A407-BD6B84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F35B4-7F02-41AE-9963-857B8D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D68A3-9C77-6140-A932-B6BEF6D337A9}"/>
              </a:ext>
            </a:extLst>
          </p:cNvPr>
          <p:cNvCxnSpPr>
            <a:cxnSpLocks/>
          </p:cNvCxnSpPr>
          <p:nvPr/>
        </p:nvCxnSpPr>
        <p:spPr>
          <a:xfrm>
            <a:off x="1731989" y="3437974"/>
            <a:ext cx="0" cy="397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FEB557-B4C7-F14E-8EE1-BE83C159495C}"/>
              </a:ext>
            </a:extLst>
          </p:cNvPr>
          <p:cNvGrpSpPr/>
          <p:nvPr/>
        </p:nvGrpSpPr>
        <p:grpSpPr>
          <a:xfrm>
            <a:off x="3034308" y="3468914"/>
            <a:ext cx="5469612" cy="1813906"/>
            <a:chOff x="3034308" y="4006520"/>
            <a:chExt cx="5469612" cy="18139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E0CAE-B47C-5B4A-BF66-C6FD56E91D41}"/>
                </a:ext>
              </a:extLst>
            </p:cNvPr>
            <p:cNvSpPr txBox="1"/>
            <p:nvPr/>
          </p:nvSpPr>
          <p:spPr>
            <a:xfrm>
              <a:off x="3034308" y="4050145"/>
              <a:ext cx="531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/>
                <a:t>2 m	4 m 	6 m	8 m 	10 m	12 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33CE14-48D7-D049-BEE8-17B6AD54B48D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6704518" y="4822774"/>
              <a:ext cx="0" cy="997652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832C4B-4B0C-7249-B4DD-D6FFFF4D1EFE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04" y="4006520"/>
              <a:ext cx="5465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1279E3-D3C0-F74B-86C8-D4920310A006}"/>
              </a:ext>
            </a:extLst>
          </p:cNvPr>
          <p:cNvSpPr txBox="1"/>
          <p:nvPr/>
        </p:nvSpPr>
        <p:spPr>
          <a:xfrm>
            <a:off x="806818" y="3864722"/>
            <a:ext cx="23829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err="1"/>
              <a:t>Biopsy</a:t>
            </a:r>
            <a:r>
              <a:rPr lang="da-DK" sz="2400"/>
              <a:t> of tumor</a:t>
            </a:r>
          </a:p>
          <a:p>
            <a:endParaRPr lang="da-DK" sz="2000"/>
          </a:p>
          <a:p>
            <a:endParaRPr lang="da-DK" sz="2400"/>
          </a:p>
          <a:p>
            <a:endParaRPr lang="da-DK" sz="2400"/>
          </a:p>
          <a:p>
            <a:r>
              <a:rPr lang="da-DK" sz="2400"/>
              <a:t>Blood sample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36521-C621-914D-B062-BAE95273E27E}"/>
              </a:ext>
            </a:extLst>
          </p:cNvPr>
          <p:cNvSpPr/>
          <p:nvPr/>
        </p:nvSpPr>
        <p:spPr>
          <a:xfrm>
            <a:off x="5688053" y="528282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/>
              <a:t>Blood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52043-73DF-674D-B078-8967D18B6CF7}"/>
              </a:ext>
            </a:extLst>
          </p:cNvPr>
          <p:cNvSpPr txBox="1"/>
          <p:nvPr/>
        </p:nvSpPr>
        <p:spPr>
          <a:xfrm>
            <a:off x="2733328" y="5666747"/>
            <a:ext cx="15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Normal DNA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0D3EC-C02B-E14E-90DC-E90B52D0E2ED}"/>
              </a:ext>
            </a:extLst>
          </p:cNvPr>
          <p:cNvSpPr txBox="1"/>
          <p:nvPr/>
        </p:nvSpPr>
        <p:spPr>
          <a:xfrm>
            <a:off x="2733328" y="608617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ctDNA</a:t>
            </a:r>
            <a:endParaRPr lang="da-DK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53CE94-8B83-0847-B464-58CB0FDD3167}"/>
              </a:ext>
            </a:extLst>
          </p:cNvPr>
          <p:cNvGrpSpPr/>
          <p:nvPr/>
        </p:nvGrpSpPr>
        <p:grpSpPr>
          <a:xfrm>
            <a:off x="1750594" y="5650450"/>
            <a:ext cx="951723" cy="609499"/>
            <a:chOff x="1731989" y="5638606"/>
            <a:chExt cx="1191490" cy="60949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F61FBF-5D28-7745-8B83-A0B2CA7BB04D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9C4744-2883-F940-8B41-9BD5DE495A11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CCBC0C-0B14-4548-B4F2-9038468154C4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638606"/>
              <a:ext cx="0" cy="60949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E600F8-9FF0-AA42-824B-8DC22E57B90F}"/>
              </a:ext>
            </a:extLst>
          </p:cNvPr>
          <p:cNvSpPr txBox="1"/>
          <p:nvPr/>
        </p:nvSpPr>
        <p:spPr>
          <a:xfrm>
            <a:off x="6277156" y="603607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/>
              <a:t>ctDNA</a:t>
            </a:r>
            <a:endParaRPr lang="da-DK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6F26AA-AD91-4047-A9BC-599EE6CEA1B5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 flipH="1">
            <a:off x="6704517" y="5744485"/>
            <a:ext cx="1" cy="2915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7AC20-6BF5-CA47-A3C6-0636FE64309F}"/>
              </a:ext>
            </a:extLst>
          </p:cNvPr>
          <p:cNvGrpSpPr/>
          <p:nvPr/>
        </p:nvGrpSpPr>
        <p:grpSpPr>
          <a:xfrm>
            <a:off x="1762406" y="4285168"/>
            <a:ext cx="956750" cy="1059518"/>
            <a:chOff x="1731989" y="5638606"/>
            <a:chExt cx="1191490" cy="105951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F0FC48-CA02-A245-A3EC-0C7AA70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989" y="5828674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835B69-7CD2-A24F-89AB-D88C4B2ADE52}"/>
                </a:ext>
              </a:extLst>
            </p:cNvPr>
            <p:cNvCxnSpPr/>
            <p:nvPr/>
          </p:nvCxnSpPr>
          <p:spPr>
            <a:xfrm>
              <a:off x="1731989" y="6248105"/>
              <a:ext cx="11914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060CE2A-486A-E84E-A644-84F33764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989" y="5638606"/>
              <a:ext cx="1" cy="10595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727ADED-C547-9E4D-AC51-443263D88BF1}"/>
              </a:ext>
            </a:extLst>
          </p:cNvPr>
          <p:cNvSpPr txBox="1"/>
          <p:nvPr/>
        </p:nvSpPr>
        <p:spPr>
          <a:xfrm>
            <a:off x="2694195" y="4160537"/>
            <a:ext cx="17508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da-DK" err="1"/>
              <a:t>Histopathology</a:t>
            </a:r>
            <a:endParaRPr lang="da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C6801F-E754-5D47-BE9B-95E7C5292175}"/>
              </a:ext>
            </a:extLst>
          </p:cNvPr>
          <p:cNvSpPr/>
          <p:nvPr/>
        </p:nvSpPr>
        <p:spPr>
          <a:xfrm>
            <a:off x="2735384" y="4625270"/>
            <a:ext cx="13949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da-DK"/>
              <a:t>Tumor DNA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4A57FE-056C-AD42-8A98-80914EF9583E}"/>
              </a:ext>
            </a:extLst>
          </p:cNvPr>
          <p:cNvCxnSpPr>
            <a:cxnSpLocks/>
          </p:cNvCxnSpPr>
          <p:nvPr/>
        </p:nvCxnSpPr>
        <p:spPr>
          <a:xfrm>
            <a:off x="8310748" y="3468914"/>
            <a:ext cx="787532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D00A35-11F4-8A40-B934-7570B8AB5ACE}"/>
              </a:ext>
            </a:extLst>
          </p:cNvPr>
          <p:cNvCxnSpPr>
            <a:cxnSpLocks/>
          </p:cNvCxnSpPr>
          <p:nvPr/>
        </p:nvCxnSpPr>
        <p:spPr>
          <a:xfrm>
            <a:off x="8983980" y="346891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6A4224-8608-AC4F-B768-F69FB89D78FF}"/>
              </a:ext>
            </a:extLst>
          </p:cNvPr>
          <p:cNvCxnSpPr>
            <a:cxnSpLocks/>
          </p:cNvCxnSpPr>
          <p:nvPr/>
        </p:nvCxnSpPr>
        <p:spPr>
          <a:xfrm>
            <a:off x="1160171" y="3437974"/>
            <a:ext cx="12044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051669-0D78-784E-B052-2A342AF91AB5}"/>
              </a:ext>
            </a:extLst>
          </p:cNvPr>
          <p:cNvSpPr txBox="1"/>
          <p:nvPr/>
        </p:nvSpPr>
        <p:spPr>
          <a:xfrm>
            <a:off x="8346980" y="4867321"/>
            <a:ext cx="3311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i="1" err="1"/>
              <a:t>Restaging</a:t>
            </a:r>
            <a:r>
              <a:rPr lang="da-DK" sz="2200" i="1"/>
              <a:t> is </a:t>
            </a:r>
            <a:r>
              <a:rPr lang="da-DK" sz="2200" i="1" err="1"/>
              <a:t>performed</a:t>
            </a:r>
            <a:r>
              <a:rPr lang="da-DK" sz="2200" i="1"/>
              <a:t> </a:t>
            </a:r>
          </a:p>
          <a:p>
            <a:r>
              <a:rPr lang="da-DK" sz="2200" i="1" err="1"/>
              <a:t>when</a:t>
            </a:r>
            <a:r>
              <a:rPr lang="da-DK" sz="2200" i="1"/>
              <a:t> </a:t>
            </a:r>
            <a:r>
              <a:rPr lang="da-DK" sz="2200" i="1" err="1"/>
              <a:t>clinically</a:t>
            </a:r>
            <a:r>
              <a:rPr lang="da-DK" sz="2200" i="1"/>
              <a:t> relevant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21D8D5-4D48-4344-99DC-5EB8996907FE}"/>
              </a:ext>
            </a:extLst>
          </p:cNvPr>
          <p:cNvSpPr txBox="1"/>
          <p:nvPr/>
        </p:nvSpPr>
        <p:spPr>
          <a:xfrm>
            <a:off x="5221607" y="3854069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err="1"/>
              <a:t>Clinical</a:t>
            </a:r>
            <a:r>
              <a:rPr lang="da-DK" sz="2400"/>
              <a:t> </a:t>
            </a:r>
            <a:r>
              <a:rPr lang="da-DK" sz="2400" err="1"/>
              <a:t>examination</a:t>
            </a:r>
            <a:endParaRPr lang="da-DK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782B1-DBE8-B647-BEA6-B8ED9024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971544" y="1650354"/>
            <a:ext cx="9502492" cy="1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5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B71C-04B5-544D-9639-409F86A4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Call </a:t>
            </a:r>
            <a:r>
              <a:rPr lang="da-DK" err="1"/>
              <a:t>us</a:t>
            </a:r>
            <a:r>
              <a:rPr lang="da-DK"/>
              <a:t> if </a:t>
            </a:r>
            <a:r>
              <a:rPr lang="da-DK" err="1"/>
              <a:t>you</a:t>
            </a:r>
            <a:r>
              <a:rPr lang="da-DK"/>
              <a:t> have a patient with: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55D5-DD60-124F-B72E-EAE54CB96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7023948" cy="4675187"/>
          </a:xfrm>
        </p:spPr>
        <p:txBody>
          <a:bodyPr/>
          <a:lstStyle/>
          <a:p>
            <a:pPr marL="0" indent="0">
              <a:buNone/>
            </a:pPr>
            <a:r>
              <a:rPr lang="da-DK" err="1"/>
              <a:t>Mammary</a:t>
            </a:r>
            <a:r>
              <a:rPr lang="da-DK"/>
              <a:t> tumor(s)</a:t>
            </a:r>
          </a:p>
          <a:p>
            <a:pPr marL="0" indent="0">
              <a:buNone/>
            </a:pPr>
            <a:r>
              <a:rPr lang="da-DK" err="1"/>
              <a:t>Osteosarcoma</a:t>
            </a:r>
            <a:endParaRPr lang="da-DK"/>
          </a:p>
          <a:p>
            <a:pPr marL="0" indent="0">
              <a:buNone/>
            </a:pPr>
            <a:r>
              <a:rPr lang="da-DK" err="1"/>
              <a:t>Lymphoma</a:t>
            </a:r>
            <a:endParaRPr lang="da-DK"/>
          </a:p>
          <a:p>
            <a:pPr marL="0" indent="0">
              <a:buNone/>
            </a:pPr>
            <a:r>
              <a:rPr lang="da-DK"/>
              <a:t>Brain tumor(s)</a:t>
            </a:r>
          </a:p>
          <a:p>
            <a:endParaRPr lang="da-DK"/>
          </a:p>
          <a:p>
            <a:pPr marL="0" indent="0" algn="ctr">
              <a:buNone/>
            </a:pPr>
            <a:r>
              <a:rPr lang="da-DK" i="1" err="1"/>
              <a:t>Euthanasia</a:t>
            </a:r>
            <a:r>
              <a:rPr lang="da-DK" i="1"/>
              <a:t> is NOT an </a:t>
            </a:r>
            <a:r>
              <a:rPr lang="da-DK" i="1" err="1"/>
              <a:t>exclusion</a:t>
            </a:r>
            <a:r>
              <a:rPr lang="da-DK" i="1"/>
              <a:t> </a:t>
            </a:r>
            <a:r>
              <a:rPr lang="da-DK" i="1" err="1"/>
              <a:t>criteria</a:t>
            </a:r>
            <a:endParaRPr lang="da-DK" i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E0230-B964-404C-8A7D-3D733519E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5050" y="1635125"/>
            <a:ext cx="3616399" cy="467518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a-DK"/>
              <a:t>Sophie Agger</a:t>
            </a:r>
          </a:p>
          <a:p>
            <a:pPr marL="0" indent="0">
              <a:buNone/>
            </a:pPr>
            <a:r>
              <a:rPr lang="da-DK"/>
              <a:t>Mail: </a:t>
            </a:r>
            <a:r>
              <a:rPr lang="da-DK">
                <a:hlinkClick r:id="rId3"/>
              </a:rPr>
              <a:t>sesa@sund.ku.dk</a:t>
            </a:r>
            <a:endParaRPr lang="da-DK"/>
          </a:p>
          <a:p>
            <a:pPr marL="0" indent="0">
              <a:buNone/>
            </a:pPr>
            <a:r>
              <a:rPr lang="da-DK" err="1"/>
              <a:t>Tlf</a:t>
            </a:r>
            <a:r>
              <a:rPr lang="da-DK"/>
              <a:t>: 26 35 06 74</a:t>
            </a:r>
          </a:p>
          <a:p>
            <a:pPr marL="0" indent="0">
              <a:buNone/>
            </a:pPr>
            <a:endParaRPr lang="da-DK"/>
          </a:p>
          <a:p>
            <a:pPr marL="0" indent="0">
              <a:buNone/>
            </a:pPr>
            <a:r>
              <a:rPr lang="da-DK"/>
              <a:t>Monica Nielsen</a:t>
            </a:r>
          </a:p>
          <a:p>
            <a:pPr marL="0" indent="0">
              <a:buNone/>
            </a:pPr>
            <a:r>
              <a:rPr lang="da-DK"/>
              <a:t>Mail: </a:t>
            </a:r>
            <a:r>
              <a:rPr lang="da-DK">
                <a:hlinkClick r:id="rId4"/>
              </a:rPr>
              <a:t>moni@sund.ku.dk</a:t>
            </a:r>
            <a:endParaRPr lang="da-DK"/>
          </a:p>
          <a:p>
            <a:pPr marL="0" indent="0">
              <a:buNone/>
            </a:pPr>
            <a:r>
              <a:rPr lang="da-DK" err="1"/>
              <a:t>Tlf</a:t>
            </a:r>
            <a:r>
              <a:rPr lang="da-DK"/>
              <a:t>: 93 51 60 40</a:t>
            </a:r>
            <a:endParaRPr lang="da-DK"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2208-051D-FC43-B03F-76F07508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51D7-FBCE-6246-AE7D-BCE99C09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5BDBFA-857F-654A-AB16-F0085704A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296" y="5134856"/>
            <a:ext cx="1327134" cy="1267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90FDB2-17F0-B447-A7B7-99DB42A0B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03" y="5134011"/>
            <a:ext cx="709484" cy="714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286EA-AE1B-4741-9D6C-A55295E5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32" y="5131925"/>
            <a:ext cx="1825831" cy="559922"/>
          </a:xfrm>
          <a:prstGeom prst="rect">
            <a:avLst/>
          </a:prstGeom>
        </p:spPr>
      </p:pic>
      <p:pic>
        <p:nvPicPr>
          <p:cNvPr id="7" name="Picture 7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E45091BD-1B9E-470C-A457-DA862C0CE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81" y="5875177"/>
            <a:ext cx="2015927" cy="687611"/>
          </a:xfrm>
          <a:prstGeom prst="rect">
            <a:avLst/>
          </a:prstGeom>
        </p:spPr>
      </p:pic>
      <p:pic>
        <p:nvPicPr>
          <p:cNvPr id="10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2A5131-E786-4BEA-A70D-F1B712F50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292" y="5066666"/>
            <a:ext cx="2240184" cy="2240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45C42-AD1F-804B-84A9-95383AA6B8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0852" y="5348277"/>
            <a:ext cx="1273550" cy="1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B24B-C8D6-744F-A749-39CE894E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</a:t>
            </a:r>
            <a:r>
              <a:rPr lang="da-DK" err="1"/>
              <a:t>cell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E863C-670B-9F45-8C21-34A2EF82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D4179-EBBC-6C46-BB06-2B7FB29E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F95FB-B5FF-4F47-A31E-91E30979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96" y="1485900"/>
            <a:ext cx="2819400" cy="5753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0F64BBD-F615-B448-8A1F-4C2BC1FB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29" y="1053307"/>
            <a:ext cx="8432767" cy="52054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7D877A-625C-1747-B93D-461B4B843791}"/>
              </a:ext>
            </a:extLst>
          </p:cNvPr>
          <p:cNvCxnSpPr/>
          <p:nvPr/>
        </p:nvCxnSpPr>
        <p:spPr>
          <a:xfrm flipV="1">
            <a:off x="8134597" y="1844072"/>
            <a:ext cx="1413164" cy="1386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C3461A-B4D2-144D-B30F-BACE07EC33E1}"/>
              </a:ext>
            </a:extLst>
          </p:cNvPr>
          <p:cNvCxnSpPr/>
          <p:nvPr/>
        </p:nvCxnSpPr>
        <p:spPr>
          <a:xfrm>
            <a:off x="7980218" y="4667003"/>
            <a:ext cx="1591294" cy="17694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96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3F3A1C-6F10-6B47-AB26-6A60791D6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30" y="1485900"/>
            <a:ext cx="5658337" cy="4675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F08F1-059B-F644-AAD0-EF3587E0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Germline</a:t>
            </a:r>
            <a:r>
              <a:rPr lang="da-DK"/>
              <a:t> variation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AA56-960D-1840-9068-052FC345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47C02-593E-F442-9990-20D0AF99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E0EB2-6128-3A4B-8679-159A21B626D6}"/>
              </a:ext>
            </a:extLst>
          </p:cNvPr>
          <p:cNvSpPr txBox="1"/>
          <p:nvPr/>
        </p:nvSpPr>
        <p:spPr>
          <a:xfrm>
            <a:off x="5605153" y="3107913"/>
            <a:ext cx="5153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err="1"/>
              <a:t>Individual</a:t>
            </a:r>
            <a:r>
              <a:rPr lang="da-DK" sz="2500"/>
              <a:t> differences / </a:t>
            </a:r>
          </a:p>
          <a:p>
            <a:r>
              <a:rPr lang="da-DK" sz="2500"/>
              <a:t>Single </a:t>
            </a:r>
            <a:r>
              <a:rPr lang="da-DK" sz="2500" err="1"/>
              <a:t>Nucleotide</a:t>
            </a:r>
            <a:r>
              <a:rPr lang="da-DK" sz="2500"/>
              <a:t> </a:t>
            </a:r>
            <a:r>
              <a:rPr lang="da-DK" sz="2500" err="1"/>
              <a:t>Polymorphisms</a:t>
            </a:r>
            <a:endParaRPr lang="da-DK" sz="25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3DD482-9554-4E43-989E-8BF65C285E29}"/>
              </a:ext>
            </a:extLst>
          </p:cNvPr>
          <p:cNvCxnSpPr>
            <a:cxnSpLocks/>
          </p:cNvCxnSpPr>
          <p:nvPr/>
        </p:nvCxnSpPr>
        <p:spPr>
          <a:xfrm flipH="1">
            <a:off x="4809506" y="3253840"/>
            <a:ext cx="724396" cy="645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040185-1FAA-B449-98E4-63EF65FA8424}"/>
              </a:ext>
            </a:extLst>
          </p:cNvPr>
          <p:cNvCxnSpPr>
            <a:cxnSpLocks/>
          </p:cNvCxnSpPr>
          <p:nvPr/>
        </p:nvCxnSpPr>
        <p:spPr>
          <a:xfrm flipH="1" flipV="1">
            <a:off x="4607626" y="2131343"/>
            <a:ext cx="926276" cy="1122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EE0EDEF-AB50-0E49-B290-88EFD73E9C49}"/>
              </a:ext>
            </a:extLst>
          </p:cNvPr>
          <p:cNvSpPr/>
          <p:nvPr/>
        </p:nvSpPr>
        <p:spPr>
          <a:xfrm>
            <a:off x="237830" y="1710047"/>
            <a:ext cx="4761681" cy="64103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265B2A-0037-4F4E-9AF8-C4A56FE76FD6}"/>
              </a:ext>
            </a:extLst>
          </p:cNvPr>
          <p:cNvSpPr/>
          <p:nvPr/>
        </p:nvSpPr>
        <p:spPr>
          <a:xfrm>
            <a:off x="410023" y="3675135"/>
            <a:ext cx="4761681" cy="64103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589D4-FD16-234B-ACAB-AF5C1CDF7EE1}"/>
              </a:ext>
            </a:extLst>
          </p:cNvPr>
          <p:cNvSpPr txBox="1"/>
          <p:nvPr/>
        </p:nvSpPr>
        <p:spPr>
          <a:xfrm>
            <a:off x="822615" y="1356564"/>
            <a:ext cx="3785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/>
              <a:t>Dog 1			Dog 2</a:t>
            </a:r>
          </a:p>
        </p:txBody>
      </p:sp>
    </p:spTree>
    <p:extLst>
      <p:ext uri="{BB962C8B-B14F-4D97-AF65-F5344CB8AC3E}">
        <p14:creationId xmlns:p14="http://schemas.microsoft.com/office/powerpoint/2010/main" val="8422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08F1-059B-F644-AAD0-EF3587E0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da-DK" err="1"/>
              <a:t>Somatic</a:t>
            </a:r>
            <a:r>
              <a:rPr lang="da-DK"/>
              <a:t> mutations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AA56-960D-1840-9068-052FC345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47C02-593E-F442-9990-20D0AF99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2A02C-B021-0E4E-8DC9-A91D1421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69" y="1053307"/>
            <a:ext cx="6049076" cy="5436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D01D0A-F461-D54F-B373-9322126D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13" y="996545"/>
            <a:ext cx="1804317" cy="169505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163F26-A580-F94B-8D31-62E153C561AC}"/>
              </a:ext>
            </a:extLst>
          </p:cNvPr>
          <p:cNvCxnSpPr>
            <a:cxnSpLocks/>
          </p:cNvCxnSpPr>
          <p:nvPr/>
        </p:nvCxnSpPr>
        <p:spPr>
          <a:xfrm flipH="1">
            <a:off x="6095207" y="1151906"/>
            <a:ext cx="1242902" cy="677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84A8B-C892-0A4F-BFB2-D155BB4D9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455" y="532355"/>
            <a:ext cx="623032" cy="1152183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C933C009-9D35-8C4C-9BE1-09C914910130}"/>
              </a:ext>
            </a:extLst>
          </p:cNvPr>
          <p:cNvSpPr/>
          <p:nvPr/>
        </p:nvSpPr>
        <p:spPr>
          <a:xfrm>
            <a:off x="4912341" y="3627061"/>
            <a:ext cx="18043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C23C0E-F780-3543-9092-63C62C6A4D7F}"/>
              </a:ext>
            </a:extLst>
          </p:cNvPr>
          <p:cNvSpPr/>
          <p:nvPr/>
        </p:nvSpPr>
        <p:spPr>
          <a:xfrm>
            <a:off x="3070669" y="3548857"/>
            <a:ext cx="1952244" cy="64103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2EBEC7-377B-C942-A4AE-B144472B913F}"/>
              </a:ext>
            </a:extLst>
          </p:cNvPr>
          <p:cNvSpPr/>
          <p:nvPr/>
        </p:nvSpPr>
        <p:spPr>
          <a:xfrm>
            <a:off x="6770610" y="3548856"/>
            <a:ext cx="1952244" cy="64103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21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7A20-7B89-2B4E-B20D-766D528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Development of cancer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B2D-7550-934A-80FD-D17FE1EE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646-C201-EE42-B5F9-28EE807E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B94173-8ED0-AA46-B19F-A644555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2"/>
          <a:stretch/>
        </p:blipFill>
        <p:spPr bwMode="auto">
          <a:xfrm>
            <a:off x="3297248" y="1294357"/>
            <a:ext cx="5595918" cy="49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AD738-55FE-D24D-B3C2-8CF9F9BF9538}"/>
              </a:ext>
            </a:extLst>
          </p:cNvPr>
          <p:cNvGrpSpPr/>
          <p:nvPr/>
        </p:nvGrpSpPr>
        <p:grpSpPr>
          <a:xfrm>
            <a:off x="7473950" y="5830866"/>
            <a:ext cx="8255000" cy="849856"/>
            <a:chOff x="952500" y="6006557"/>
            <a:chExt cx="8255000" cy="849856"/>
          </a:xfrm>
        </p:grpSpPr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C6BD3A8B-74CC-7F4C-97BD-1D957E176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477000"/>
              <a:ext cx="8255000" cy="227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 i="1">
                  <a:solidFill>
                    <a:schemeClr val="tx1"/>
                  </a:solidFill>
                </a:rPr>
                <a:t>The Lancet</a:t>
              </a:r>
              <a:r>
                <a:rPr lang="en-US" altLang="da-DK" sz="900">
                  <a:solidFill>
                    <a:schemeClr val="tx1"/>
                  </a:solidFill>
                </a:rPr>
                <a:t> 2014 383, 558-563DOI: (10.1016/S0140-6736(13)62226-6) </a:t>
              </a:r>
            </a:p>
          </p:txBody>
        </p:sp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5FA049B1-0281-9746-9240-D140CE6B1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624638"/>
              <a:ext cx="5556250" cy="23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>
                  <a:solidFill>
                    <a:schemeClr val="tx1"/>
                  </a:solidFill>
                </a:rPr>
                <a:t>Copyright © 2014 Elsevier Ltd</a:t>
              </a:r>
              <a:r>
                <a:rPr lang="en-US" altLang="da-DK" sz="900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Terms and Conditions</a:t>
              </a:r>
            </a:p>
          </p:txBody>
        </p:sp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75A510AA-6A85-A246-9E3B-2C46CEAAA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987" y="6006557"/>
              <a:ext cx="708025" cy="79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347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7A20-7B89-2B4E-B20D-766D528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Development of cancer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ECB2D-7550-934A-80FD-D17FE1EE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646-C201-EE42-B5F9-28EE807E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B94173-8ED0-AA46-B19F-A644555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2"/>
          <a:stretch/>
        </p:blipFill>
        <p:spPr bwMode="auto">
          <a:xfrm>
            <a:off x="3297248" y="1294357"/>
            <a:ext cx="5595918" cy="49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AD738-55FE-D24D-B3C2-8CF9F9BF9538}"/>
              </a:ext>
            </a:extLst>
          </p:cNvPr>
          <p:cNvGrpSpPr/>
          <p:nvPr/>
        </p:nvGrpSpPr>
        <p:grpSpPr>
          <a:xfrm>
            <a:off x="7473950" y="5830866"/>
            <a:ext cx="8255000" cy="849856"/>
            <a:chOff x="952500" y="6006557"/>
            <a:chExt cx="8255000" cy="849856"/>
          </a:xfrm>
        </p:grpSpPr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C6BD3A8B-74CC-7F4C-97BD-1D957E176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477000"/>
              <a:ext cx="8255000" cy="227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 i="1">
                  <a:solidFill>
                    <a:schemeClr val="tx1"/>
                  </a:solidFill>
                </a:rPr>
                <a:t>The Lancet</a:t>
              </a:r>
              <a:r>
                <a:rPr lang="en-US" altLang="da-DK" sz="900">
                  <a:solidFill>
                    <a:schemeClr val="tx1"/>
                  </a:solidFill>
                </a:rPr>
                <a:t> 2014 383, 558-563DOI: (10.1016/S0140-6736(13)62226-6) </a:t>
              </a:r>
            </a:p>
          </p:txBody>
        </p:sp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5FA049B1-0281-9746-9240-D140CE6B1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624638"/>
              <a:ext cx="5556250" cy="23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140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a-DK" sz="900">
                  <a:solidFill>
                    <a:schemeClr val="tx1"/>
                  </a:solidFill>
                </a:rPr>
                <a:t>Copyright © 2014 Elsevier Ltd</a:t>
              </a:r>
              <a:r>
                <a:rPr lang="en-US" altLang="da-DK" sz="900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Terms and Conditions</a:t>
              </a:r>
            </a:p>
          </p:txBody>
        </p:sp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75A510AA-6A85-A246-9E3B-2C46CEAAA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987" y="6006557"/>
              <a:ext cx="708025" cy="79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FC25D4-F799-3E44-A48D-D30ACFF28EEB}"/>
              </a:ext>
            </a:extLst>
          </p:cNvPr>
          <p:cNvSpPr/>
          <p:nvPr/>
        </p:nvSpPr>
        <p:spPr>
          <a:xfrm>
            <a:off x="1943595" y="3058218"/>
            <a:ext cx="7972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a-DK" sz="2400" b="1"/>
          </a:p>
          <a:p>
            <a:pPr algn="ctr"/>
            <a:r>
              <a:rPr lang="da-DK" sz="2400" b="1" i="1" err="1"/>
              <a:t>Mutational</a:t>
            </a:r>
            <a:r>
              <a:rPr lang="da-DK" sz="2400" b="1" i="1"/>
              <a:t> patterns in tumors </a:t>
            </a:r>
            <a:r>
              <a:rPr lang="da-DK" sz="2400" b="1" i="1" err="1"/>
              <a:t>are</a:t>
            </a:r>
            <a:r>
              <a:rPr lang="da-DK" sz="2400" b="1" i="1"/>
              <a:t> </a:t>
            </a:r>
            <a:r>
              <a:rPr lang="da-DK" sz="2400" b="1" i="1" err="1"/>
              <a:t>useful</a:t>
            </a:r>
            <a:r>
              <a:rPr lang="da-DK" sz="2400" b="1" i="1"/>
              <a:t> for </a:t>
            </a:r>
            <a:r>
              <a:rPr lang="da-DK" sz="2400" b="1" i="1" err="1"/>
              <a:t>predicting</a:t>
            </a:r>
            <a:r>
              <a:rPr lang="da-DK" sz="2400" b="1" i="1"/>
              <a:t> </a:t>
            </a:r>
            <a:r>
              <a:rPr lang="da-DK" sz="2400" b="1" i="1" err="1"/>
              <a:t>behavior</a:t>
            </a:r>
            <a:r>
              <a:rPr lang="da-DK" sz="2400" b="1" i="1"/>
              <a:t> and </a:t>
            </a:r>
            <a:r>
              <a:rPr lang="da-DK" sz="2400" b="1" i="1" err="1"/>
              <a:t>effectiveness</a:t>
            </a:r>
            <a:r>
              <a:rPr lang="da-DK" sz="2400" b="1" i="1"/>
              <a:t> of </a:t>
            </a:r>
            <a:r>
              <a:rPr lang="da-DK" sz="2400" b="1" i="1" err="1"/>
              <a:t>treatment</a:t>
            </a:r>
            <a:endParaRPr lang="da-DK" sz="2400" b="1" i="1"/>
          </a:p>
        </p:txBody>
      </p:sp>
    </p:spTree>
    <p:extLst>
      <p:ext uri="{BB962C8B-B14F-4D97-AF65-F5344CB8AC3E}">
        <p14:creationId xmlns:p14="http://schemas.microsoft.com/office/powerpoint/2010/main" val="255651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E8EA-CE80-2341-8B2E-FC5F8B2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FF98-88DE-454A-A111-1C085C88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D331-F494-DA40-A08F-3FFD11CC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5B959-E3A7-594B-8D92-59250942A141}"/>
              </a:ext>
            </a:extLst>
          </p:cNvPr>
          <p:cNvGrpSpPr/>
          <p:nvPr/>
        </p:nvGrpSpPr>
        <p:grpSpPr>
          <a:xfrm>
            <a:off x="588398" y="1485901"/>
            <a:ext cx="10746262" cy="4355386"/>
            <a:chOff x="6359421" y="3149205"/>
            <a:chExt cx="8006764" cy="30200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E9FB50-F3C4-3E44-A3B0-D3730FB6034B}"/>
                </a:ext>
              </a:extLst>
            </p:cNvPr>
            <p:cNvGrpSpPr/>
            <p:nvPr/>
          </p:nvGrpSpPr>
          <p:grpSpPr>
            <a:xfrm>
              <a:off x="6359421" y="3149205"/>
              <a:ext cx="8006764" cy="3020024"/>
              <a:chOff x="6359421" y="3149205"/>
              <a:chExt cx="8006764" cy="302002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EBA1B2-C19A-7849-B1FC-546BE0EC56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59421" y="3149205"/>
                <a:ext cx="8006764" cy="3020024"/>
                <a:chOff x="10182737" y="4125431"/>
                <a:chExt cx="5371072" cy="2260592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4D5FD69-8185-3E4C-A4E3-1ED295F0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3019" y="4125431"/>
                  <a:ext cx="3576211" cy="2121827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53E36C-44E0-AE45-87DE-FE177D0A2BD7}"/>
                    </a:ext>
                  </a:extLst>
                </p:cNvPr>
                <p:cNvSpPr txBox="1"/>
                <p:nvPr/>
              </p:nvSpPr>
              <p:spPr>
                <a:xfrm>
                  <a:off x="10182737" y="6274201"/>
                  <a:ext cx="5371072" cy="1118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Edited</a:t>
                  </a:r>
                  <a:r>
                    <a:rPr kumimoji="0" lang="da-DK" sz="800" b="0" i="0" u="none" strike="noStrike" cap="none" spc="0" normalizeH="0" baseline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 from </a:t>
                  </a:r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publicdomainpictures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 and http://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clinchem.aaccjnls.org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content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/59/1/127</a:t>
                  </a:r>
                  <a:endParaRPr kumimoji="0" lang="da-DK" sz="8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Verdana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41480-D636-014E-A870-C0C4BA9CC375}"/>
                  </a:ext>
                </a:extLst>
              </p:cNvPr>
              <p:cNvSpPr txBox="1"/>
              <p:nvPr/>
            </p:nvSpPr>
            <p:spPr>
              <a:xfrm>
                <a:off x="11410570" y="3621417"/>
                <a:ext cx="2314937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/>
                  <a:t>Tumor mutations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0022F-A090-884C-9E88-4AFE4898E3BF}"/>
                  </a:ext>
                </a:extLst>
              </p:cNvPr>
              <p:cNvSpPr txBox="1"/>
              <p:nvPr/>
            </p:nvSpPr>
            <p:spPr>
              <a:xfrm>
                <a:off x="11410570" y="4448020"/>
                <a:ext cx="2042932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err="1"/>
                  <a:t>Genetic</a:t>
                </a:r>
                <a:r>
                  <a:rPr lang="da-DK" sz="2400"/>
                  <a:t> variation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9BD62E-885E-DF40-BDF6-4FBE9E939E55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10561899" y="3744411"/>
                <a:ext cx="848671" cy="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756974-7009-A342-951E-10E3760B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6704" y="4682435"/>
                <a:ext cx="1033866" cy="124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FA0BA9-B96D-7D4F-854F-3CADBA70B7CF}"/>
                </a:ext>
              </a:extLst>
            </p:cNvPr>
            <p:cNvGrpSpPr/>
            <p:nvPr/>
          </p:nvGrpSpPr>
          <p:grpSpPr>
            <a:xfrm>
              <a:off x="10329111" y="3781477"/>
              <a:ext cx="227648" cy="986662"/>
              <a:chOff x="10329111" y="3781477"/>
              <a:chExt cx="227648" cy="9866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EC047B-B2E3-E246-AD79-12A72D180A90}"/>
                  </a:ext>
                </a:extLst>
              </p:cNvPr>
              <p:cNvSpPr/>
              <p:nvPr/>
            </p:nvSpPr>
            <p:spPr>
              <a:xfrm>
                <a:off x="10329111" y="3781477"/>
                <a:ext cx="67386" cy="9866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206772-0677-9F4A-9E0A-6A09637A5B98}"/>
                  </a:ext>
                </a:extLst>
              </p:cNvPr>
              <p:cNvSpPr/>
              <p:nvPr/>
            </p:nvSpPr>
            <p:spPr>
              <a:xfrm>
                <a:off x="10486017" y="3781477"/>
                <a:ext cx="70742" cy="4828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421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E8EA-CE80-2341-8B2E-FC5F8B2B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FF98-88DE-454A-A111-1C085C88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20/01/2020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D331-F494-DA40-A08F-3FFD11CC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5B959-E3A7-594B-8D92-59250942A141}"/>
              </a:ext>
            </a:extLst>
          </p:cNvPr>
          <p:cNvGrpSpPr/>
          <p:nvPr/>
        </p:nvGrpSpPr>
        <p:grpSpPr>
          <a:xfrm>
            <a:off x="588962" y="1485901"/>
            <a:ext cx="10746262" cy="4281743"/>
            <a:chOff x="6359841" y="3149205"/>
            <a:chExt cx="8006764" cy="29689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E9FB50-F3C4-3E44-A3B0-D3730FB6034B}"/>
                </a:ext>
              </a:extLst>
            </p:cNvPr>
            <p:cNvGrpSpPr/>
            <p:nvPr/>
          </p:nvGrpSpPr>
          <p:grpSpPr>
            <a:xfrm>
              <a:off x="6359841" y="3149205"/>
              <a:ext cx="8006764" cy="2968959"/>
              <a:chOff x="6359841" y="3149205"/>
              <a:chExt cx="8006764" cy="29689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EBA1B2-C19A-7849-B1FC-546BE0EC56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59841" y="3149205"/>
                <a:ext cx="8006764" cy="2968959"/>
                <a:chOff x="10183019" y="4125431"/>
                <a:chExt cx="5371072" cy="2222368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4D5FD69-8185-3E4C-A4E3-1ED295F0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3019" y="4125431"/>
                  <a:ext cx="3576211" cy="2121827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53E36C-44E0-AE45-87DE-FE177D0A2BD7}"/>
                    </a:ext>
                  </a:extLst>
                </p:cNvPr>
                <p:cNvSpPr txBox="1"/>
                <p:nvPr/>
              </p:nvSpPr>
              <p:spPr>
                <a:xfrm>
                  <a:off x="10183019" y="6235977"/>
                  <a:ext cx="5371072" cy="1118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Edited</a:t>
                  </a:r>
                  <a:r>
                    <a:rPr kumimoji="0" lang="da-DK" sz="800" b="0" i="0" u="none" strike="noStrike" cap="none" spc="0" normalizeH="0" baseline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 from </a:t>
                  </a:r>
                  <a:r>
                    <a:rPr kumimoji="0" lang="da-DK" sz="800" b="0" i="0" u="none" strike="noStrike" cap="none" spc="0" normalizeH="0" baseline="0" err="1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Verdana"/>
                    </a:rPr>
                    <a:t>publicdomainpictures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 and http://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clinchem.aaccjnls.org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</a:t>
                  </a:r>
                  <a:r>
                    <a:rPr lang="da-DK" sz="800" err="1">
                      <a:solidFill>
                        <a:schemeClr val="bg1">
                          <a:lumMod val="65000"/>
                        </a:schemeClr>
                      </a:solidFill>
                    </a:rPr>
                    <a:t>content</a:t>
                  </a:r>
                  <a:r>
                    <a:rPr lang="da-DK" sz="800">
                      <a:solidFill>
                        <a:schemeClr val="bg1">
                          <a:lumMod val="65000"/>
                        </a:schemeClr>
                      </a:solidFill>
                    </a:rPr>
                    <a:t>/59/1/127</a:t>
                  </a:r>
                  <a:endParaRPr kumimoji="0" lang="da-DK" sz="8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Verdana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41480-D636-014E-A870-C0C4BA9CC375}"/>
                  </a:ext>
                </a:extLst>
              </p:cNvPr>
              <p:cNvSpPr txBox="1"/>
              <p:nvPr/>
            </p:nvSpPr>
            <p:spPr>
              <a:xfrm>
                <a:off x="11410570" y="3621417"/>
                <a:ext cx="2314937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/>
                  <a:t>Tumor mutations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0022F-A090-884C-9E88-4AFE4898E3BF}"/>
                  </a:ext>
                </a:extLst>
              </p:cNvPr>
              <p:cNvSpPr txBox="1"/>
              <p:nvPr/>
            </p:nvSpPr>
            <p:spPr>
              <a:xfrm>
                <a:off x="11410570" y="4448020"/>
                <a:ext cx="2042932" cy="32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err="1"/>
                  <a:t>Genetic</a:t>
                </a:r>
                <a:r>
                  <a:rPr lang="da-DK" sz="2400"/>
                  <a:t> variation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9BD62E-885E-DF40-BDF6-4FBE9E939E55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10561899" y="3744411"/>
                <a:ext cx="848671" cy="370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756974-7009-A342-951E-10E3760B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6704" y="4682435"/>
                <a:ext cx="1033866" cy="124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FA0BA9-B96D-7D4F-854F-3CADBA70B7CF}"/>
                </a:ext>
              </a:extLst>
            </p:cNvPr>
            <p:cNvGrpSpPr/>
            <p:nvPr/>
          </p:nvGrpSpPr>
          <p:grpSpPr>
            <a:xfrm>
              <a:off x="10329111" y="3781477"/>
              <a:ext cx="227648" cy="986662"/>
              <a:chOff x="10329111" y="3781477"/>
              <a:chExt cx="227648" cy="9866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EC047B-B2E3-E246-AD79-12A72D180A90}"/>
                  </a:ext>
                </a:extLst>
              </p:cNvPr>
              <p:cNvSpPr/>
              <p:nvPr/>
            </p:nvSpPr>
            <p:spPr>
              <a:xfrm>
                <a:off x="10329111" y="3781477"/>
                <a:ext cx="67386" cy="98666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206772-0677-9F4A-9E0A-6A09637A5B98}"/>
                  </a:ext>
                </a:extLst>
              </p:cNvPr>
              <p:cNvSpPr/>
              <p:nvPr/>
            </p:nvSpPr>
            <p:spPr>
              <a:xfrm>
                <a:off x="10486017" y="3781477"/>
                <a:ext cx="70742" cy="4828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33A93D-39D2-344A-AEF7-5132FF338D06}"/>
              </a:ext>
            </a:extLst>
          </p:cNvPr>
          <p:cNvSpPr txBox="1"/>
          <p:nvPr/>
        </p:nvSpPr>
        <p:spPr>
          <a:xfrm>
            <a:off x="5605153" y="4304355"/>
            <a:ext cx="615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/>
              <a:t>Mutations in tumor – </a:t>
            </a:r>
            <a:r>
              <a:rPr lang="da-DK" sz="2400" b="1" err="1"/>
              <a:t>individual</a:t>
            </a:r>
            <a:r>
              <a:rPr lang="da-DK" sz="2400" b="1"/>
              <a:t> variation = </a:t>
            </a:r>
          </a:p>
          <a:p>
            <a:pPr algn="ctr"/>
            <a:r>
              <a:rPr lang="da-DK" sz="2400" b="1" err="1"/>
              <a:t>Somatic</a:t>
            </a:r>
            <a:r>
              <a:rPr lang="da-DK" sz="2400" b="1"/>
              <a:t> mutations </a:t>
            </a:r>
          </a:p>
          <a:p>
            <a:pPr algn="ctr"/>
            <a:endParaRPr lang="da-DK" sz="2400" b="1"/>
          </a:p>
        </p:txBody>
      </p:sp>
    </p:spTree>
    <p:extLst>
      <p:ext uri="{BB962C8B-B14F-4D97-AF65-F5344CB8AC3E}">
        <p14:creationId xmlns:p14="http://schemas.microsoft.com/office/powerpoint/2010/main" val="150292408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0</TotalTime>
  <Words>1581</Words>
  <Application>Microsoft Office PowerPoint</Application>
  <PresentationFormat>Widescreen</PresentationFormat>
  <Paragraphs>207</Paragraphs>
  <Slides>21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Brugerdefineret design</vt:lpstr>
      <vt:lpstr>PowerPoint Presentation</vt:lpstr>
      <vt:lpstr>The cell</vt:lpstr>
      <vt:lpstr>The cell</vt:lpstr>
      <vt:lpstr>Germline variation</vt:lpstr>
      <vt:lpstr>Somatic mutations</vt:lpstr>
      <vt:lpstr>Development of cancer </vt:lpstr>
      <vt:lpstr>Development of cancer </vt:lpstr>
      <vt:lpstr>Method</vt:lpstr>
      <vt:lpstr>Method</vt:lpstr>
      <vt:lpstr>PowerPoint Presentation</vt:lpstr>
      <vt:lpstr>Background</vt:lpstr>
      <vt:lpstr>PowerPoint Presentation</vt:lpstr>
      <vt:lpstr>Hjernetumorer hos hunde</vt:lpstr>
      <vt:lpstr>Hvis en hund mistænkes for en hjernetumor</vt:lpstr>
      <vt:lpstr>Flydende biopsi</vt:lpstr>
      <vt:lpstr>Genetiske kræftmarkører i blodbanen</vt:lpstr>
      <vt:lpstr>Forskningshypotese</vt:lpstr>
      <vt:lpstr>PowerPoint Presentation</vt:lpstr>
      <vt:lpstr>PowerPoint Presentation</vt:lpstr>
      <vt:lpstr>Study design</vt:lpstr>
      <vt:lpstr>Call us if you have a patient with: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Spørgsmål til Monica: </dc:title>
  <dc:creator>Sophie Emilie Søborg Agger</dc:creator>
  <cp:lastModifiedBy>Sophie Emilie Søborg Agger</cp:lastModifiedBy>
  <cp:revision>225</cp:revision>
  <dcterms:created xsi:type="dcterms:W3CDTF">2019-11-29T10:38:13Z</dcterms:created>
  <dcterms:modified xsi:type="dcterms:W3CDTF">2020-01-20T05:52:35Z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